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6" r:id="rId3"/>
    <p:sldId id="268" r:id="rId4"/>
    <p:sldId id="274" r:id="rId5"/>
    <p:sldId id="277" r:id="rId6"/>
    <p:sldId id="278" r:id="rId7"/>
    <p:sldId id="280" r:id="rId8"/>
    <p:sldId id="263" r:id="rId9"/>
    <p:sldId id="258" r:id="rId10"/>
    <p:sldId id="271" r:id="rId11"/>
    <p:sldId id="259" r:id="rId12"/>
    <p:sldId id="264" r:id="rId13"/>
    <p:sldId id="261" r:id="rId14"/>
    <p:sldId id="275" r:id="rId15"/>
    <p:sldId id="265" r:id="rId1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C7D4"/>
    <a:srgbClr val="00B0F0"/>
    <a:srgbClr val="00FF00"/>
    <a:srgbClr val="C9283E"/>
    <a:srgbClr val="FFFF5B"/>
    <a:srgbClr val="BF4141"/>
    <a:srgbClr val="7A7A7A"/>
    <a:srgbClr val="8C1C2C"/>
    <a:srgbClr val="691521"/>
    <a:srgbClr val="879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256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66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3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2707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310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235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752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891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368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755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0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61B0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7894C-7DC4-4CF6-8FC7-365F37169CBA}" type="datetimeFigureOut">
              <a:rPr lang="th-TH" smtClean="0"/>
              <a:t>23/06/61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4EF90-EEE2-4A0D-877C-49D0FD65942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431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7.wdp"/><Relationship Id="rId7" Type="http://schemas.openxmlformats.org/officeDocument/2006/relationships/image" Target="../media/image1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3.jpg"/><Relationship Id="rId7" Type="http://schemas.openxmlformats.org/officeDocument/2006/relationships/image" Target="../media/image26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5.png"/><Relationship Id="rId10" Type="http://schemas.openxmlformats.org/officeDocument/2006/relationships/image" Target="../media/image29.jpg"/><Relationship Id="rId4" Type="http://schemas.openxmlformats.org/officeDocument/2006/relationships/image" Target="../media/image24.png"/><Relationship Id="rId9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eg"/><Relationship Id="rId7" Type="http://schemas.openxmlformats.org/officeDocument/2006/relationships/image" Target="../media/image41.g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jpeg"/><Relationship Id="rId4" Type="http://schemas.openxmlformats.org/officeDocument/2006/relationships/image" Target="../media/image15.jp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0" r="18739"/>
          <a:stretch/>
        </p:blipFill>
        <p:spPr>
          <a:xfrm>
            <a:off x="-268940" y="-961292"/>
            <a:ext cx="6712888" cy="7819292"/>
          </a:xfrm>
          <a:prstGeom prst="rect">
            <a:avLst/>
          </a:prstGeom>
        </p:spPr>
      </p:pic>
      <p:sp>
        <p:nvSpPr>
          <p:cNvPr id="12" name="Content Placeholder 10"/>
          <p:cNvSpPr txBox="1">
            <a:spLocks/>
          </p:cNvSpPr>
          <p:nvPr/>
        </p:nvSpPr>
        <p:spPr>
          <a:xfrm>
            <a:off x="2390141" y="5596376"/>
            <a:ext cx="9465684" cy="180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585858"/>
                </a:solidFill>
              </a:rPr>
              <a:t>King Mongkut's University of Technology Thonburi</a:t>
            </a:r>
          </a:p>
          <a:p>
            <a:pPr algn="r"/>
            <a:r>
              <a:rPr lang="en-US" dirty="0">
                <a:solidFill>
                  <a:srgbClr val="585858"/>
                </a:solidFill>
              </a:rPr>
              <a:t>Bangkok, Thailand</a:t>
            </a:r>
          </a:p>
        </p:txBody>
      </p:sp>
      <p:sp>
        <p:nvSpPr>
          <p:cNvPr id="14" name="Content Placeholder 10"/>
          <p:cNvSpPr txBox="1">
            <a:spLocks/>
          </p:cNvSpPr>
          <p:nvPr/>
        </p:nvSpPr>
        <p:spPr>
          <a:xfrm>
            <a:off x="12796446" y="2484307"/>
            <a:ext cx="7379196" cy="180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 smtClean="0">
                <a:solidFill>
                  <a:srgbClr val="585858"/>
                </a:solidFill>
              </a:rPr>
              <a:t>23%</a:t>
            </a:r>
            <a:r>
              <a:rPr lang="en-US" sz="4400" dirty="0" smtClean="0">
                <a:solidFill>
                  <a:srgbClr val="585858"/>
                </a:solidFill>
              </a:rPr>
              <a:t> </a:t>
            </a:r>
            <a:r>
              <a:rPr lang="en-US" sz="3600" dirty="0" smtClean="0">
                <a:solidFill>
                  <a:srgbClr val="585858"/>
                </a:solidFill>
              </a:rPr>
              <a:t>of number of patient is </a:t>
            </a:r>
            <a:r>
              <a:rPr lang="en-US" sz="3600" dirty="0" smtClean="0">
                <a:solidFill>
                  <a:srgbClr val="BF4141"/>
                </a:solidFill>
              </a:rPr>
              <a:t>increasing</a:t>
            </a:r>
            <a:r>
              <a:rPr lang="en-US" sz="3600" dirty="0" smtClean="0">
                <a:solidFill>
                  <a:srgbClr val="585858"/>
                </a:solidFill>
              </a:rPr>
              <a:t> every year</a:t>
            </a:r>
            <a:endParaRPr lang="th-TH" sz="3600" dirty="0">
              <a:solidFill>
                <a:srgbClr val="BF4141"/>
              </a:solidFill>
            </a:endParaRP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4476629" y="3975563"/>
            <a:ext cx="7379196" cy="180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400" b="1" dirty="0" smtClean="0">
                <a:solidFill>
                  <a:srgbClr val="BF4141"/>
                </a:solidFill>
              </a:rPr>
              <a:t>Innovative Pressurizer for Engineered-Cartilage</a:t>
            </a:r>
          </a:p>
        </p:txBody>
      </p:sp>
      <p:pic>
        <p:nvPicPr>
          <p:cNvPr id="6" name="Picture 2" descr="à¸à¸¥à¸à¸²à¸£à¸à¹à¸à¸«à¸²à¸£à¸¹à¸à¸ à¸²à¸à¸ªà¸³à¸«à¸£à¸±à¸ kmut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3" y="1"/>
            <a:ext cx="811980" cy="162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2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047"/>
          <a:stretch/>
        </p:blipFill>
        <p:spPr>
          <a:xfrm rot="5626482">
            <a:off x="7152130" y="3580662"/>
            <a:ext cx="2360525" cy="2152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5819">
            <a:off x="5945894" y="-829855"/>
            <a:ext cx="1701154" cy="4269521"/>
          </a:xfrm>
          <a:prstGeom prst="rect">
            <a:avLst/>
          </a:prstGeom>
        </p:spPr>
      </p:pic>
      <p:pic>
        <p:nvPicPr>
          <p:cNvPr id="6" name="Content Placeholder 12"/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" y="-83772"/>
            <a:ext cx="5247233" cy="485369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20426" y="2394230"/>
            <a:ext cx="1844382" cy="4545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lum bright="20000" contrast="-20000"/>
          </a:blip>
          <a:stretch>
            <a:fillRect/>
          </a:stretch>
        </p:blipFill>
        <p:spPr>
          <a:xfrm>
            <a:off x="7626994" y="485506"/>
            <a:ext cx="3402851" cy="355619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507771" y="5246507"/>
            <a:ext cx="939926" cy="893700"/>
          </a:xfrm>
          <a:prstGeom prst="ellipse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2</a:t>
            </a:r>
            <a:endParaRPr lang="th-TH" sz="6000" dirty="0"/>
          </a:p>
        </p:txBody>
      </p:sp>
      <p:sp>
        <p:nvSpPr>
          <p:cNvPr id="16" name="Content Placeholder 10"/>
          <p:cNvSpPr txBox="1">
            <a:spLocks/>
          </p:cNvSpPr>
          <p:nvPr/>
        </p:nvSpPr>
        <p:spPr>
          <a:xfrm>
            <a:off x="8206799" y="5479217"/>
            <a:ext cx="2993580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Culturing Cell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6606">
            <a:off x="3892534" y="3083492"/>
            <a:ext cx="1701154" cy="30446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6001802" y="2427009"/>
            <a:ext cx="1844382" cy="45450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4407" y="3178846"/>
            <a:ext cx="69262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 Device that </a:t>
            </a:r>
          </a:p>
          <a:p>
            <a:pPr algn="ctr"/>
            <a:r>
              <a:rPr lang="en-US" sz="6600" dirty="0" smtClean="0">
                <a:solidFill>
                  <a:srgbClr val="BF4141"/>
                </a:solidFill>
              </a:rPr>
              <a:t>increases </a:t>
            </a:r>
          </a:p>
          <a:p>
            <a:pPr algn="ctr"/>
            <a:r>
              <a:rPr lang="en-US" sz="6600" dirty="0" smtClean="0">
                <a:solidFill>
                  <a:srgbClr val="BF4141"/>
                </a:solidFill>
              </a:rPr>
              <a:t>the quality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of cultured cartilage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7227" flipH="1">
            <a:off x="5435960" y="3090620"/>
            <a:ext cx="780208" cy="13963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2331" y="298505"/>
            <a:ext cx="6129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Limitation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Chance of losing cartilage cells</a:t>
            </a: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Quality control of cells</a:t>
            </a:r>
          </a:p>
        </p:txBody>
      </p:sp>
    </p:spTree>
    <p:extLst>
      <p:ext uri="{BB962C8B-B14F-4D97-AF65-F5344CB8AC3E}">
        <p14:creationId xmlns:p14="http://schemas.microsoft.com/office/powerpoint/2010/main" val="152661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55313" t="16250" r="7750" b="54497"/>
          <a:stretch/>
        </p:blipFill>
        <p:spPr>
          <a:xfrm>
            <a:off x="6743700" y="1115568"/>
            <a:ext cx="4503420" cy="19744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3723"/>
            <a:ext cx="23598554" cy="6959955"/>
            <a:chOff x="0" y="0"/>
            <a:chExt cx="23598554" cy="69599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3598554" cy="6858000"/>
            </a:xfrm>
            <a:prstGeom prst="rect">
              <a:avLst/>
            </a:prstGeom>
            <a:solidFill>
              <a:srgbClr val="171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121117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3" t="15059" r="4353" b="-1727"/>
            <a:stretch/>
          </p:blipFill>
          <p:spPr>
            <a:xfrm>
              <a:off x="2996418" y="18719"/>
              <a:ext cx="9191525" cy="6941236"/>
            </a:xfrm>
            <a:prstGeom prst="rect">
              <a:avLst/>
            </a:prstGeom>
            <a:effectLst>
              <a:softEdge rad="762000"/>
            </a:effectLst>
          </p:spPr>
        </p:pic>
      </p:grpSp>
      <p:sp>
        <p:nvSpPr>
          <p:cNvPr id="9" name="TextBox 8"/>
          <p:cNvSpPr txBox="1"/>
          <p:nvPr/>
        </p:nvSpPr>
        <p:spPr>
          <a:xfrm>
            <a:off x="-1381438" y="102884"/>
            <a:ext cx="56653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/>
              <a:t>Our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-571421" y="1379555"/>
            <a:ext cx="56653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Innovation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-469878" y="2017123"/>
            <a:ext cx="4311587" cy="3311966"/>
            <a:chOff x="-469878" y="2017123"/>
            <a:chExt cx="4311587" cy="331196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9878" y="2017123"/>
              <a:ext cx="4311587" cy="32336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5953" y="4744314"/>
              <a:ext cx="32530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99"/>
                  </a:solidFill>
                </a:rPr>
                <a:t>Patient’s Cells </a:t>
              </a:r>
            </a:p>
          </p:txBody>
        </p:sp>
      </p:grpSp>
      <p:sp>
        <p:nvSpPr>
          <p:cNvPr id="49" name="กล่องข้อความ 2"/>
          <p:cNvSpPr txBox="1">
            <a:spLocks noChangeArrowheads="1"/>
          </p:cNvSpPr>
          <p:nvPr/>
        </p:nvSpPr>
        <p:spPr bwMode="auto">
          <a:xfrm>
            <a:off x="8000998" y="5278273"/>
            <a:ext cx="1724891" cy="962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+mj-lt"/>
                <a:ea typeface="Calibri" panose="020F0502020204030204" pitchFamily="34" charset="0"/>
                <a:cs typeface="Browallia New" panose="020B0604020202020204" pitchFamily="34" charset="-34"/>
              </a:rPr>
              <a:t>Collagen type II</a:t>
            </a:r>
            <a:endParaRPr lang="en-US" sz="3200" dirty="0"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32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3200" dirty="0"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0094465" y="2571573"/>
            <a:ext cx="700451" cy="2706700"/>
          </a:xfrm>
          <a:prstGeom prst="roundRect">
            <a:avLst>
              <a:gd name="adj" fmla="val 400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กล่องข้อความ 2"/>
          <p:cNvSpPr txBox="1">
            <a:spLocks noChangeArrowheads="1"/>
          </p:cNvSpPr>
          <p:nvPr/>
        </p:nvSpPr>
        <p:spPr bwMode="auto">
          <a:xfrm>
            <a:off x="10094464" y="5278273"/>
            <a:ext cx="1724891" cy="962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 err="1">
                <a:latin typeface="+mj-lt"/>
                <a:ea typeface="Calibri" panose="020F0502020204030204" pitchFamily="34" charset="0"/>
                <a:cs typeface="Browallia New" panose="020B0604020202020204" pitchFamily="34" charset="-34"/>
              </a:rPr>
              <a:t>Aggrecan</a:t>
            </a:r>
            <a:endParaRPr lang="en-US" sz="3200" b="1" dirty="0">
              <a:latin typeface="+mj-lt"/>
              <a:ea typeface="Calibri" panose="020F0502020204030204" pitchFamily="34" charset="0"/>
              <a:cs typeface="Browallia New" panose="020B0604020202020204" pitchFamily="34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3200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3200" dirty="0"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2" name="กล่องข้อความ 2"/>
          <p:cNvSpPr txBox="1">
            <a:spLocks noChangeArrowheads="1"/>
          </p:cNvSpPr>
          <p:nvPr/>
        </p:nvSpPr>
        <p:spPr bwMode="auto">
          <a:xfrm>
            <a:off x="6843610" y="1108486"/>
            <a:ext cx="2373474" cy="603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00B0F0"/>
                </a:solidFill>
                <a:effectLst/>
                <a:latin typeface="+mj-lt"/>
                <a:ea typeface="Calibri" panose="020F0502020204030204" pitchFamily="34" charset="0"/>
                <a:cs typeface="Browallia New" panose="020B0604020202020204" pitchFamily="34" charset="-34"/>
              </a:rPr>
              <a:t>Normal cell</a:t>
            </a:r>
            <a:endParaRPr lang="en-US" dirty="0">
              <a:solidFill>
                <a:srgbClr val="00B0F0"/>
              </a:solidFill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dirty="0">
                <a:solidFill>
                  <a:srgbClr val="00B0F0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dirty="0">
              <a:solidFill>
                <a:srgbClr val="00B0F0"/>
              </a:solidFill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3" name="กล่องข้อความ 2"/>
          <p:cNvSpPr txBox="1">
            <a:spLocks noChangeArrowheads="1"/>
          </p:cNvSpPr>
          <p:nvPr/>
        </p:nvSpPr>
        <p:spPr bwMode="auto">
          <a:xfrm>
            <a:off x="7294120" y="448496"/>
            <a:ext cx="4139618" cy="603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solidFill>
                  <a:srgbClr val="FFFF5B"/>
                </a:solidFill>
                <a:effectLst/>
                <a:latin typeface="+mj-lt"/>
                <a:ea typeface="Calibri" panose="020F0502020204030204" pitchFamily="34" charset="0"/>
                <a:cs typeface="Browallia New" panose="020B0604020202020204" pitchFamily="34" charset="-34"/>
              </a:rPr>
              <a:t>Cell with our device</a:t>
            </a:r>
            <a:endParaRPr lang="en-US" dirty="0">
              <a:solidFill>
                <a:srgbClr val="FFFF5B"/>
              </a:solidFill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dirty="0">
                <a:solidFill>
                  <a:srgbClr val="FFFF5B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dirty="0">
              <a:solidFill>
                <a:srgbClr val="FFFF5B"/>
              </a:solidFill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967933" y="1471785"/>
            <a:ext cx="700451" cy="3793118"/>
          </a:xfrm>
          <a:prstGeom prst="roundRect">
            <a:avLst>
              <a:gd name="adj" fmla="val 4007"/>
            </a:avLst>
          </a:prstGeom>
          <a:solidFill>
            <a:srgbClr val="FFF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Rounded Rectangle 55"/>
          <p:cNvSpPr/>
          <p:nvPr/>
        </p:nvSpPr>
        <p:spPr>
          <a:xfrm>
            <a:off x="8036830" y="2673527"/>
            <a:ext cx="700451" cy="2604745"/>
          </a:xfrm>
          <a:prstGeom prst="roundRect">
            <a:avLst>
              <a:gd name="adj" fmla="val 400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Rounded Rectangle 56"/>
          <p:cNvSpPr/>
          <p:nvPr/>
        </p:nvSpPr>
        <p:spPr>
          <a:xfrm>
            <a:off x="8910298" y="1785345"/>
            <a:ext cx="700451" cy="3479557"/>
          </a:xfrm>
          <a:prstGeom prst="roundRect">
            <a:avLst>
              <a:gd name="adj" fmla="val 4007"/>
            </a:avLst>
          </a:prstGeom>
          <a:solidFill>
            <a:srgbClr val="FFF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8" name="Straight Connector 17"/>
          <p:cNvCxnSpPr/>
          <p:nvPr/>
        </p:nvCxnSpPr>
        <p:spPr>
          <a:xfrm>
            <a:off x="8387055" y="1634250"/>
            <a:ext cx="0" cy="937323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>
            <a:off x="8899466" y="1327137"/>
            <a:ext cx="1509489" cy="1132038"/>
          </a:xfrm>
          <a:prstGeom prst="bentConnector3">
            <a:avLst>
              <a:gd name="adj1" fmla="val 99887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258907" y="952372"/>
            <a:ext cx="0" cy="765369"/>
          </a:xfrm>
          <a:prstGeom prst="line">
            <a:avLst/>
          </a:prstGeom>
          <a:ln w="28575">
            <a:solidFill>
              <a:srgbClr val="FFFF5B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6200000" flipH="1">
            <a:off x="10767497" y="836562"/>
            <a:ext cx="642859" cy="458464"/>
          </a:xfrm>
          <a:prstGeom prst="bentConnector3">
            <a:avLst>
              <a:gd name="adj1" fmla="val 1430"/>
            </a:avLst>
          </a:prstGeom>
          <a:ln w="28575">
            <a:solidFill>
              <a:srgbClr val="FFFF5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213" r="-18333" b="-3939"/>
          <a:stretch/>
        </p:blipFill>
        <p:spPr>
          <a:xfrm>
            <a:off x="-2384720" y="-341813"/>
            <a:ext cx="13924963" cy="8068014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grpSp>
        <p:nvGrpSpPr>
          <p:cNvPr id="64" name="Group 63"/>
          <p:cNvGrpSpPr/>
          <p:nvPr/>
        </p:nvGrpSpPr>
        <p:grpSpPr>
          <a:xfrm>
            <a:off x="8173376" y="1441908"/>
            <a:ext cx="2903867" cy="1345130"/>
            <a:chOff x="8008486" y="1043326"/>
            <a:chExt cx="2903867" cy="134513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08486" y="1043326"/>
              <a:ext cx="1318533" cy="1345130"/>
            </a:xfrm>
            <a:prstGeom prst="rect">
              <a:avLst/>
            </a:prstGeom>
          </p:spPr>
        </p:pic>
        <p:sp>
          <p:nvSpPr>
            <p:cNvPr id="66" name="Content Placeholder 10"/>
            <p:cNvSpPr txBox="1">
              <a:spLocks/>
            </p:cNvSpPr>
            <p:nvPr/>
          </p:nvSpPr>
          <p:spPr>
            <a:xfrm>
              <a:off x="9327019" y="1455826"/>
              <a:ext cx="1585334" cy="48726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200" dirty="0" smtClean="0"/>
                <a:t>Flexible</a:t>
              </a:r>
              <a:endParaRPr lang="th-TH" sz="3200" dirty="0">
                <a:solidFill>
                  <a:srgbClr val="BF414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187931" y="3032123"/>
            <a:ext cx="3566108" cy="1340083"/>
            <a:chOff x="8023041" y="2633541"/>
            <a:chExt cx="3566108" cy="1340083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23041" y="2633541"/>
              <a:ext cx="1303978" cy="1340083"/>
            </a:xfrm>
            <a:prstGeom prst="rect">
              <a:avLst/>
            </a:prstGeom>
          </p:spPr>
        </p:pic>
        <p:sp>
          <p:nvSpPr>
            <p:cNvPr id="69" name="Content Placeholder 10"/>
            <p:cNvSpPr txBox="1">
              <a:spLocks/>
            </p:cNvSpPr>
            <p:nvPr/>
          </p:nvSpPr>
          <p:spPr>
            <a:xfrm>
              <a:off x="9261706" y="3085119"/>
              <a:ext cx="2327443" cy="7686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200" dirty="0" smtClean="0"/>
                <a:t>Withstand load</a:t>
              </a:r>
              <a:endParaRPr lang="th-TH" sz="3200" dirty="0">
                <a:solidFill>
                  <a:srgbClr val="BF414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65884" y="4617291"/>
            <a:ext cx="2911359" cy="1352645"/>
            <a:chOff x="8000994" y="4218709"/>
            <a:chExt cx="2911359" cy="1352645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0994" y="4218709"/>
              <a:ext cx="1326025" cy="1352645"/>
            </a:xfrm>
            <a:prstGeom prst="rect">
              <a:avLst/>
            </a:prstGeom>
          </p:spPr>
        </p:pic>
        <p:sp>
          <p:nvSpPr>
            <p:cNvPr id="72" name="Content Placeholder 10"/>
            <p:cNvSpPr txBox="1">
              <a:spLocks/>
            </p:cNvSpPr>
            <p:nvPr/>
          </p:nvSpPr>
          <p:spPr>
            <a:xfrm>
              <a:off x="9327019" y="4632322"/>
              <a:ext cx="1585334" cy="7686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200" dirty="0" smtClean="0"/>
                <a:t>Healthy</a:t>
              </a:r>
              <a:endParaRPr lang="th-TH" sz="3200" dirty="0">
                <a:solidFill>
                  <a:srgbClr val="BF4141"/>
                </a:solidFill>
              </a:endParaRPr>
            </a:p>
          </p:txBody>
        </p:sp>
      </p:grpSp>
      <p:sp>
        <p:nvSpPr>
          <p:cNvPr id="73" name="Content Placeholder 10"/>
          <p:cNvSpPr txBox="1">
            <a:spLocks/>
          </p:cNvSpPr>
          <p:nvPr/>
        </p:nvSpPr>
        <p:spPr>
          <a:xfrm>
            <a:off x="7269136" y="811246"/>
            <a:ext cx="2192282" cy="45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 smtClean="0"/>
              <a:t>Make cell</a:t>
            </a:r>
            <a:endParaRPr lang="th-TH" sz="3600" b="1" dirty="0">
              <a:solidFill>
                <a:srgbClr val="BF414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507111" y="261180"/>
            <a:ext cx="7772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FF5B"/>
                </a:solidFill>
              </a:rPr>
              <a:t>Exercise </a:t>
            </a:r>
            <a:r>
              <a:rPr lang="en-US" sz="4400" dirty="0">
                <a:solidFill>
                  <a:srgbClr val="FFFF5B"/>
                </a:solidFill>
              </a:rPr>
              <a:t>cartilage cells </a:t>
            </a:r>
            <a:r>
              <a:rPr lang="en-US" dirty="0" smtClean="0"/>
              <a:t>with</a:t>
            </a:r>
          </a:p>
        </p:txBody>
      </p:sp>
      <p:sp>
        <p:nvSpPr>
          <p:cNvPr id="75" name="Content Placeholder 10"/>
          <p:cNvSpPr>
            <a:spLocks noGrp="1"/>
          </p:cNvSpPr>
          <p:nvPr>
            <p:ph idx="1"/>
          </p:nvPr>
        </p:nvSpPr>
        <p:spPr>
          <a:xfrm>
            <a:off x="491070" y="990715"/>
            <a:ext cx="5794866" cy="676073"/>
          </a:xfrm>
          <a:solidFill>
            <a:srgbClr val="FFFF00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Hydrostatic Pressure </a:t>
            </a:r>
            <a:endParaRPr lang="th-TH" sz="4800" dirty="0">
              <a:solidFill>
                <a:schemeClr val="bg1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822070" y="4903629"/>
            <a:ext cx="3412364" cy="1447547"/>
            <a:chOff x="6734432" y="3677693"/>
            <a:chExt cx="4609071" cy="1955198"/>
          </a:xfrm>
        </p:grpSpPr>
        <p:sp>
          <p:nvSpPr>
            <p:cNvPr id="77" name="Rectangle 76"/>
            <p:cNvSpPr/>
            <p:nvPr/>
          </p:nvSpPr>
          <p:spPr>
            <a:xfrm>
              <a:off x="6734432" y="3677693"/>
              <a:ext cx="4609071" cy="195519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957468" y="3787930"/>
              <a:ext cx="2012852" cy="872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accent1">
                      <a:lumMod val="50000"/>
                    </a:schemeClr>
                  </a:solidFill>
                </a:rPr>
                <a:t>Media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769292" y="3882958"/>
            <a:ext cx="3476403" cy="2468218"/>
          </a:xfrm>
          <a:prstGeom prst="rect">
            <a:avLst/>
          </a:prstGeom>
          <a:noFill/>
          <a:ln w="1270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6D6D6D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796866" y="5714767"/>
            <a:ext cx="1403862" cy="652769"/>
            <a:chOff x="8047622" y="4991032"/>
            <a:chExt cx="1896193" cy="1062799"/>
          </a:xfrm>
        </p:grpSpPr>
        <p:sp>
          <p:nvSpPr>
            <p:cNvPr id="82" name="Rectangle 81"/>
            <p:cNvSpPr/>
            <p:nvPr/>
          </p:nvSpPr>
          <p:spPr>
            <a:xfrm>
              <a:off x="8047622" y="4991032"/>
              <a:ext cx="1896193" cy="9429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271357" y="5001514"/>
              <a:ext cx="1511028" cy="1052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/>
                <a:t>Cell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94269" y="3448811"/>
            <a:ext cx="4031704" cy="632743"/>
            <a:chOff x="6272911" y="2201856"/>
            <a:chExt cx="5445613" cy="646331"/>
          </a:xfrm>
        </p:grpSpPr>
        <p:sp>
          <p:nvSpPr>
            <p:cNvPr id="85" name="Rectangle 84"/>
            <p:cNvSpPr/>
            <p:nvPr/>
          </p:nvSpPr>
          <p:spPr>
            <a:xfrm>
              <a:off x="6272911" y="2272236"/>
              <a:ext cx="5445613" cy="46592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271357" y="2201856"/>
              <a:ext cx="15110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/>
                <a:t>Film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469356" y="2132630"/>
            <a:ext cx="2077688" cy="1298274"/>
            <a:chOff x="7618427" y="406264"/>
            <a:chExt cx="2806328" cy="1753574"/>
          </a:xfrm>
        </p:grpSpPr>
        <p:sp>
          <p:nvSpPr>
            <p:cNvPr id="88" name="Down Arrow 87"/>
            <p:cNvSpPr/>
            <p:nvPr/>
          </p:nvSpPr>
          <p:spPr>
            <a:xfrm>
              <a:off x="7618427" y="1169949"/>
              <a:ext cx="578128" cy="989889"/>
            </a:xfrm>
            <a:prstGeom prst="downArrow">
              <a:avLst>
                <a:gd name="adj1" fmla="val 50000"/>
                <a:gd name="adj2" fmla="val 83089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9" name="Down Arrow 88"/>
            <p:cNvSpPr/>
            <p:nvPr/>
          </p:nvSpPr>
          <p:spPr>
            <a:xfrm>
              <a:off x="8732527" y="1169949"/>
              <a:ext cx="578128" cy="989889"/>
            </a:xfrm>
            <a:prstGeom prst="downArrow">
              <a:avLst>
                <a:gd name="adj1" fmla="val 50000"/>
                <a:gd name="adj2" fmla="val 83089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0" name="Down Arrow 89"/>
            <p:cNvSpPr/>
            <p:nvPr/>
          </p:nvSpPr>
          <p:spPr>
            <a:xfrm>
              <a:off x="9846627" y="1147267"/>
              <a:ext cx="578128" cy="989889"/>
            </a:xfrm>
            <a:prstGeom prst="downArrow">
              <a:avLst>
                <a:gd name="adj1" fmla="val 50000"/>
                <a:gd name="adj2" fmla="val 83089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55891" y="406264"/>
              <a:ext cx="2610297" cy="872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FF00"/>
                  </a:solidFill>
                </a:rPr>
                <a:t>Pressure</a:t>
              </a: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0" t="16096" r="2547" b="4478"/>
          <a:stretch/>
        </p:blipFill>
        <p:spPr>
          <a:xfrm>
            <a:off x="8240761" y="1307839"/>
            <a:ext cx="3464882" cy="3185767"/>
          </a:xfrm>
          <a:prstGeom prst="flowChartConnector">
            <a:avLst/>
          </a:prstGeom>
        </p:spPr>
      </p:pic>
      <p:sp>
        <p:nvSpPr>
          <p:cNvPr id="58" name="กล่องข้อความ 2"/>
          <p:cNvSpPr txBox="1">
            <a:spLocks noChangeArrowheads="1"/>
          </p:cNvSpPr>
          <p:nvPr/>
        </p:nvSpPr>
        <p:spPr bwMode="auto">
          <a:xfrm>
            <a:off x="8214963" y="4551460"/>
            <a:ext cx="3592795" cy="962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200" b="1" dirty="0">
                <a:effectLst/>
              </a:rPr>
              <a:t>Extracellular </a:t>
            </a:r>
            <a:r>
              <a:rPr lang="en-US" sz="3200" b="1" dirty="0" smtClean="0">
                <a:effectLst/>
              </a:rPr>
              <a:t>Matrix </a:t>
            </a:r>
            <a:endParaRPr lang="en-US" sz="3200" b="1" dirty="0">
              <a:effectLst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3200" b="1" dirty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3200" b="1" dirty="0"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cxnSp>
        <p:nvCxnSpPr>
          <p:cNvPr id="3" name="Curved Connector 2"/>
          <p:cNvCxnSpPr/>
          <p:nvPr/>
        </p:nvCxnSpPr>
        <p:spPr>
          <a:xfrm rot="5400000" flipH="1" flipV="1">
            <a:off x="10400613" y="3977471"/>
            <a:ext cx="1028668" cy="308351"/>
          </a:xfrm>
          <a:prstGeom prst="curvedConnector3">
            <a:avLst>
              <a:gd name="adj1" fmla="val 33333"/>
            </a:avLst>
          </a:prstGeom>
          <a:ln w="57150">
            <a:solidFill>
              <a:schemeClr val="tx1"/>
            </a:solidFill>
            <a:tailEnd type="triangle"/>
          </a:ln>
          <a:effectLst>
            <a:glow rad="127000">
              <a:schemeClr val="bg1">
                <a:lumMod val="50000"/>
                <a:lumOff val="50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8727968" y="5023162"/>
            <a:ext cx="2396359" cy="354072"/>
            <a:chOff x="4897821" y="5059457"/>
            <a:chExt cx="2396359" cy="354072"/>
          </a:xfrm>
        </p:grpSpPr>
        <p:sp>
          <p:nvSpPr>
            <p:cNvPr id="30" name="Left Bracket 29"/>
            <p:cNvSpPr/>
            <p:nvPr/>
          </p:nvSpPr>
          <p:spPr>
            <a:xfrm rot="5400000">
              <a:off x="5998351" y="4117700"/>
              <a:ext cx="195299" cy="2396359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6096000" y="5059457"/>
              <a:ext cx="0" cy="15877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กล่องข้อความ 2"/>
          <p:cNvSpPr txBox="1">
            <a:spLocks noChangeArrowheads="1"/>
          </p:cNvSpPr>
          <p:nvPr/>
        </p:nvSpPr>
        <p:spPr bwMode="auto">
          <a:xfrm>
            <a:off x="6042655" y="3739544"/>
            <a:ext cx="2552245" cy="51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419100">
              <a:schemeClr val="accent1">
                <a:lumMod val="50000"/>
                <a:alpha val="96000"/>
              </a:schemeClr>
            </a:glow>
          </a:effec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3200" b="1" dirty="0" smtClean="0">
                <a:effectLst/>
              </a:rPr>
              <a:t>Cartilage Cell</a:t>
            </a:r>
            <a:r>
              <a:rPr lang="th-TH" sz="3200" b="1" dirty="0" smtClean="0"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3200" b="1" dirty="0"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cxnSp>
        <p:nvCxnSpPr>
          <p:cNvPr id="93" name="Curved Connector 92"/>
          <p:cNvCxnSpPr/>
          <p:nvPr/>
        </p:nvCxnSpPr>
        <p:spPr>
          <a:xfrm flipV="1">
            <a:off x="7694786" y="3603950"/>
            <a:ext cx="1471537" cy="211756"/>
          </a:xfrm>
          <a:prstGeom prst="curvedConnector3">
            <a:avLst>
              <a:gd name="adj1" fmla="val -1783"/>
            </a:avLst>
          </a:prstGeom>
          <a:ln w="57150">
            <a:solidFill>
              <a:schemeClr val="tx1"/>
            </a:solidFill>
            <a:tailEnd type="triangle"/>
          </a:ln>
          <a:effectLst>
            <a:glow rad="127000">
              <a:schemeClr val="bg1">
                <a:lumMod val="50000"/>
                <a:lumOff val="50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850732" y="608758"/>
            <a:ext cx="2077688" cy="1298274"/>
            <a:chOff x="7618427" y="406264"/>
            <a:chExt cx="2806328" cy="1753574"/>
          </a:xfrm>
        </p:grpSpPr>
        <p:sp>
          <p:nvSpPr>
            <p:cNvPr id="95" name="Down Arrow 94"/>
            <p:cNvSpPr/>
            <p:nvPr/>
          </p:nvSpPr>
          <p:spPr>
            <a:xfrm>
              <a:off x="7618427" y="1169949"/>
              <a:ext cx="578128" cy="989889"/>
            </a:xfrm>
            <a:prstGeom prst="downArrow">
              <a:avLst>
                <a:gd name="adj1" fmla="val 50000"/>
                <a:gd name="adj2" fmla="val 83089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8732527" y="1169949"/>
              <a:ext cx="578128" cy="989889"/>
            </a:xfrm>
            <a:prstGeom prst="downArrow">
              <a:avLst>
                <a:gd name="adj1" fmla="val 50000"/>
                <a:gd name="adj2" fmla="val 83089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7" name="Down Arrow 96"/>
            <p:cNvSpPr/>
            <p:nvPr/>
          </p:nvSpPr>
          <p:spPr>
            <a:xfrm>
              <a:off x="9846627" y="1147267"/>
              <a:ext cx="578128" cy="989889"/>
            </a:xfrm>
            <a:prstGeom prst="downArrow">
              <a:avLst>
                <a:gd name="adj1" fmla="val 50000"/>
                <a:gd name="adj2" fmla="val 83089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655891" y="406264"/>
              <a:ext cx="2610297" cy="872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FFF00"/>
                  </a:solidFill>
                </a:rPr>
                <a:t>Forces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069 L 0.12188 -0.11482 C 0.14727 -0.14028 0.18516 -0.15324 0.22513 -0.15324 C 0.27083 -0.15324 0.30742 -0.14028 0.33281 -0.11482 C 0.37331 -0.07593 0.38503 -0.08357 0.42604 -0.02408 " pathEditMode="relative" rAng="0" ptsTypes="AAA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02" y="-7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47" presetClass="entr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3.75E-6 0.03125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29961 -3.7037E-7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8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8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8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8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6" grpId="0"/>
      <p:bldP spid="46" grpId="1"/>
      <p:bldP spid="49" grpId="0"/>
      <p:bldP spid="49" grpId="1"/>
      <p:bldP spid="50" grpId="0" animBg="1"/>
      <p:bldP spid="50" grpId="1" animBg="1"/>
      <p:bldP spid="51" grpId="0"/>
      <p:bldP spid="51" grpId="1"/>
      <p:bldP spid="52" grpId="0"/>
      <p:bldP spid="52" grpId="1"/>
      <p:bldP spid="53" grpId="0"/>
      <p:bldP spid="53" grpId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73" grpId="0"/>
      <p:bldP spid="74" grpId="0"/>
      <p:bldP spid="74" grpId="1"/>
      <p:bldP spid="75" grpId="0" animBg="1"/>
      <p:bldP spid="75" grpId="1" animBg="1"/>
      <p:bldP spid="79" grpId="0" animBg="1"/>
      <p:bldP spid="79" grpId="1" animBg="1"/>
      <p:bldP spid="58" grpId="0"/>
      <p:bldP spid="58" grpId="1"/>
      <p:bldP spid="92" grpId="0"/>
      <p:bldP spid="9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838200" y="3318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</a:rPr>
              <a:t>Treatment for Each Stage</a:t>
            </a:r>
            <a:endParaRPr lang="en-US" sz="6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785" y="1415905"/>
            <a:ext cx="3819893" cy="5153624"/>
            <a:chOff x="127281" y="1415905"/>
            <a:chExt cx="3819893" cy="5153624"/>
          </a:xfrm>
        </p:grpSpPr>
        <p:sp>
          <p:nvSpPr>
            <p:cNvPr id="44" name="Rounded Rectangle 43"/>
            <p:cNvSpPr/>
            <p:nvPr/>
          </p:nvSpPr>
          <p:spPr>
            <a:xfrm>
              <a:off x="127283" y="2481944"/>
              <a:ext cx="3819891" cy="4087585"/>
            </a:xfrm>
            <a:prstGeom prst="roundRect">
              <a:avLst>
                <a:gd name="adj" fmla="val 7165"/>
              </a:avLst>
            </a:prstGeom>
            <a:solidFill>
              <a:srgbClr val="F9F7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20" y="1680681"/>
              <a:ext cx="3032381" cy="1586811"/>
            </a:xfrm>
            <a:prstGeom prst="rect">
              <a:avLst/>
            </a:prstGeom>
          </p:spPr>
        </p:pic>
        <p:sp>
          <p:nvSpPr>
            <p:cNvPr id="46" name="Content Placeholder 10"/>
            <p:cNvSpPr txBox="1">
              <a:spLocks/>
            </p:cNvSpPr>
            <p:nvPr/>
          </p:nvSpPr>
          <p:spPr>
            <a:xfrm>
              <a:off x="235382" y="1415905"/>
              <a:ext cx="3615597" cy="529552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200" dirty="0" smtClean="0">
                  <a:solidFill>
                    <a:srgbClr val="6D6D6D"/>
                  </a:solidFill>
                </a:rPr>
                <a:t>Early Stage</a:t>
              </a:r>
              <a:endParaRPr lang="th-TH" sz="3200" dirty="0">
                <a:solidFill>
                  <a:srgbClr val="6D6D6D"/>
                </a:solidFill>
              </a:endParaRPr>
            </a:p>
          </p:txBody>
        </p:sp>
        <p:sp>
          <p:nvSpPr>
            <p:cNvPr id="42" name="Content Placeholder 10"/>
            <p:cNvSpPr txBox="1">
              <a:spLocks/>
            </p:cNvSpPr>
            <p:nvPr/>
          </p:nvSpPr>
          <p:spPr>
            <a:xfrm>
              <a:off x="127283" y="4097268"/>
              <a:ext cx="3819891" cy="530421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600" b="1" dirty="0" smtClean="0">
                  <a:solidFill>
                    <a:schemeClr val="accent1">
                      <a:lumMod val="50000"/>
                    </a:schemeClr>
                  </a:solidFill>
                </a:rPr>
                <a:t>420</a:t>
              </a:r>
              <a:r>
                <a:rPr lang="en-US" sz="3600" b="1" dirty="0" smtClean="0">
                  <a:solidFill>
                    <a:srgbClr val="6D6D6D"/>
                  </a:solidFill>
                </a:rPr>
                <a:t> </a:t>
              </a:r>
              <a:r>
                <a:rPr lang="en-US" sz="2400" dirty="0" smtClean="0">
                  <a:solidFill>
                    <a:srgbClr val="6D6D6D"/>
                  </a:solidFill>
                </a:rPr>
                <a:t>USD/year</a:t>
              </a:r>
              <a:endParaRPr lang="th-TH" sz="2400" dirty="0">
                <a:solidFill>
                  <a:srgbClr val="6D6D6D"/>
                </a:solidFill>
              </a:endParaRPr>
            </a:p>
          </p:txBody>
        </p:sp>
        <p:sp>
          <p:nvSpPr>
            <p:cNvPr id="43" name="Content Placeholder 10"/>
            <p:cNvSpPr txBox="1">
              <a:spLocks/>
            </p:cNvSpPr>
            <p:nvPr/>
          </p:nvSpPr>
          <p:spPr>
            <a:xfrm>
              <a:off x="127282" y="5001587"/>
              <a:ext cx="3819891" cy="721565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Only ease pain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5" name="Content Placeholder 10"/>
            <p:cNvSpPr txBox="1">
              <a:spLocks/>
            </p:cNvSpPr>
            <p:nvPr/>
          </p:nvSpPr>
          <p:spPr>
            <a:xfrm>
              <a:off x="127282" y="5697027"/>
              <a:ext cx="3819891" cy="762818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 smtClean="0">
                  <a:solidFill>
                    <a:srgbClr val="7A7A7A"/>
                  </a:solidFill>
                </a:rPr>
                <a:t>Continuously taking pills for</a:t>
              </a:r>
              <a:r>
                <a:rPr lang="en-US" sz="240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long period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8" name="Content Placeholder 10"/>
            <p:cNvSpPr txBox="1">
              <a:spLocks/>
            </p:cNvSpPr>
            <p:nvPr/>
          </p:nvSpPr>
          <p:spPr>
            <a:xfrm>
              <a:off x="127281" y="3362165"/>
              <a:ext cx="3819891" cy="530421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6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Taking Pills</a:t>
              </a:r>
              <a:endParaRPr lang="th-TH" sz="24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38685" y="1419352"/>
            <a:ext cx="3867261" cy="5150176"/>
            <a:chOff x="4138685" y="1419352"/>
            <a:chExt cx="3867261" cy="5150176"/>
          </a:xfrm>
        </p:grpSpPr>
        <p:sp>
          <p:nvSpPr>
            <p:cNvPr id="53" name="Rounded Rectangle 52"/>
            <p:cNvSpPr/>
            <p:nvPr/>
          </p:nvSpPr>
          <p:spPr>
            <a:xfrm>
              <a:off x="4186055" y="2481943"/>
              <a:ext cx="3819891" cy="4087585"/>
            </a:xfrm>
            <a:prstGeom prst="roundRect">
              <a:avLst>
                <a:gd name="adj" fmla="val 7165"/>
              </a:avLst>
            </a:prstGeom>
            <a:solidFill>
              <a:srgbClr val="F9F7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000" b="76800" l="35000" r="64375">
                          <a14:foregroundMark x1="42125" y1="60400" x2="41875" y2="49400"/>
                          <a14:foregroundMark x1="43000" y1="49600" x2="46875" y2="60400"/>
                          <a14:foregroundMark x1="53625" y1="35600" x2="54500" y2="50600"/>
                          <a14:foregroundMark x1="56875" y1="43400" x2="57250" y2="48200"/>
                          <a14:foregroundMark x1="58500" y1="42200" x2="58500" y2="44800"/>
                          <a14:foregroundMark x1="54125" y1="54200" x2="55625" y2="59800"/>
                          <a14:foregroundMark x1="40750" y1="59200" x2="40500" y2="56200"/>
                          <a14:foregroundMark x1="40250" y1="54400" x2="42625" y2="50600"/>
                          <a14:foregroundMark x1="42000" y1="48400" x2="41375" y2="35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15" t="23176" r="34232" b="25623"/>
            <a:stretch/>
          </p:blipFill>
          <p:spPr>
            <a:xfrm>
              <a:off x="5360074" y="1903861"/>
              <a:ext cx="1431848" cy="1341903"/>
            </a:xfrm>
            <a:prstGeom prst="rect">
              <a:avLst/>
            </a:prstGeom>
          </p:spPr>
        </p:pic>
        <p:sp>
          <p:nvSpPr>
            <p:cNvPr id="55" name="Content Placeholder 10"/>
            <p:cNvSpPr txBox="1">
              <a:spLocks/>
            </p:cNvSpPr>
            <p:nvPr/>
          </p:nvSpPr>
          <p:spPr>
            <a:xfrm>
              <a:off x="4264518" y="1419352"/>
              <a:ext cx="3615597" cy="529552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200" dirty="0" smtClean="0">
                  <a:solidFill>
                    <a:srgbClr val="6D6D6D"/>
                  </a:solidFill>
                </a:rPr>
                <a:t>Final Stage</a:t>
              </a:r>
              <a:endParaRPr lang="th-TH" sz="3200" dirty="0">
                <a:solidFill>
                  <a:srgbClr val="6D6D6D"/>
                </a:solidFill>
              </a:endParaRPr>
            </a:p>
          </p:txBody>
        </p:sp>
        <p:sp>
          <p:nvSpPr>
            <p:cNvPr id="50" name="Content Placeholder 10"/>
            <p:cNvSpPr txBox="1">
              <a:spLocks/>
            </p:cNvSpPr>
            <p:nvPr/>
          </p:nvSpPr>
          <p:spPr>
            <a:xfrm>
              <a:off x="4186055" y="4010626"/>
              <a:ext cx="3819891" cy="617063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b="1" dirty="0" smtClean="0">
                  <a:solidFill>
                    <a:schemeClr val="accent1">
                      <a:lumMod val="50000"/>
                    </a:schemeClr>
                  </a:solidFill>
                </a:rPr>
                <a:t>10,000-15,000</a:t>
              </a:r>
              <a:r>
                <a:rPr lang="en-US" sz="4400" b="1" dirty="0" smtClean="0">
                  <a:solidFill>
                    <a:srgbClr val="6D6D6D"/>
                  </a:solidFill>
                </a:rPr>
                <a:t> </a:t>
              </a:r>
              <a:r>
                <a:rPr lang="en-US" sz="2400" dirty="0" smtClean="0">
                  <a:solidFill>
                    <a:srgbClr val="6D6D6D"/>
                  </a:solidFill>
                </a:rPr>
                <a:t>USD/treatment</a:t>
              </a:r>
              <a:endParaRPr lang="en-US" sz="2400" dirty="0">
                <a:solidFill>
                  <a:srgbClr val="6D6D6D"/>
                </a:solidFill>
              </a:endParaRPr>
            </a:p>
          </p:txBody>
        </p:sp>
        <p:sp>
          <p:nvSpPr>
            <p:cNvPr id="51" name="Content Placeholder 10"/>
            <p:cNvSpPr txBox="1">
              <a:spLocks/>
            </p:cNvSpPr>
            <p:nvPr/>
          </p:nvSpPr>
          <p:spPr>
            <a:xfrm>
              <a:off x="4186054" y="5001588"/>
              <a:ext cx="3819892" cy="570616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Invasive open surgery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2" name="Content Placeholder 10"/>
            <p:cNvSpPr txBox="1">
              <a:spLocks/>
            </p:cNvSpPr>
            <p:nvPr/>
          </p:nvSpPr>
          <p:spPr>
            <a:xfrm>
              <a:off x="4186054" y="5775031"/>
              <a:ext cx="3819892" cy="288362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Metal implant</a:t>
              </a:r>
            </a:p>
          </p:txBody>
        </p:sp>
        <p:sp>
          <p:nvSpPr>
            <p:cNvPr id="39" name="Content Placeholder 10"/>
            <p:cNvSpPr txBox="1">
              <a:spLocks/>
            </p:cNvSpPr>
            <p:nvPr/>
          </p:nvSpPr>
          <p:spPr>
            <a:xfrm>
              <a:off x="4138685" y="3358283"/>
              <a:ext cx="3867261" cy="534303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6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Knee Replacement</a:t>
              </a:r>
              <a:endParaRPr lang="th-TH" sz="24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72003" y="1385925"/>
            <a:ext cx="4419997" cy="5150401"/>
            <a:chOff x="7863838" y="1385925"/>
            <a:chExt cx="4419997" cy="5150401"/>
          </a:xfrm>
        </p:grpSpPr>
        <p:sp>
          <p:nvSpPr>
            <p:cNvPr id="69" name="Rounded Rectangle 68"/>
            <p:cNvSpPr/>
            <p:nvPr/>
          </p:nvSpPr>
          <p:spPr>
            <a:xfrm>
              <a:off x="8197459" y="2448741"/>
              <a:ext cx="3819891" cy="4087585"/>
            </a:xfrm>
            <a:prstGeom prst="roundRect">
              <a:avLst>
                <a:gd name="adj" fmla="val 7165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0" name="Content Placeholder 10"/>
            <p:cNvSpPr txBox="1">
              <a:spLocks/>
            </p:cNvSpPr>
            <p:nvPr/>
          </p:nvSpPr>
          <p:spPr>
            <a:xfrm>
              <a:off x="7863838" y="1385925"/>
              <a:ext cx="4419997" cy="384006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600" b="1" dirty="0" smtClean="0">
                  <a:solidFill>
                    <a:srgbClr val="C9283E"/>
                  </a:solidFill>
                </a:rPr>
                <a:t>Intermediate stage</a:t>
              </a:r>
              <a:endParaRPr lang="th-TH" sz="3600" b="1" dirty="0">
                <a:solidFill>
                  <a:srgbClr val="C9283E"/>
                </a:solidFill>
              </a:endParaRP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6" t="19867" r="2554" b="1"/>
            <a:stretch/>
          </p:blipFill>
          <p:spPr>
            <a:xfrm>
              <a:off x="9101502" y="1843407"/>
              <a:ext cx="2175310" cy="1392976"/>
            </a:xfrm>
            <a:prstGeom prst="ellipse">
              <a:avLst/>
            </a:prstGeom>
            <a:ln>
              <a:noFill/>
            </a:ln>
            <a:effectLst/>
          </p:spPr>
        </p:pic>
        <p:sp>
          <p:nvSpPr>
            <p:cNvPr id="66" name="Content Placeholder 10"/>
            <p:cNvSpPr txBox="1">
              <a:spLocks/>
            </p:cNvSpPr>
            <p:nvPr/>
          </p:nvSpPr>
          <p:spPr>
            <a:xfrm>
              <a:off x="8197460" y="4098137"/>
              <a:ext cx="3819890" cy="424601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b="1" dirty="0" smtClean="0"/>
                <a:t>1,000 </a:t>
              </a:r>
              <a:r>
                <a:rPr lang="en-US" sz="2400" dirty="0" smtClean="0"/>
                <a:t>USD/knee</a:t>
              </a:r>
              <a:endParaRPr lang="th-TH" sz="2400" dirty="0"/>
            </a:p>
          </p:txBody>
        </p:sp>
        <p:sp>
          <p:nvSpPr>
            <p:cNvPr id="67" name="Content Placeholder 10"/>
            <p:cNvSpPr txBox="1">
              <a:spLocks/>
            </p:cNvSpPr>
            <p:nvPr/>
          </p:nvSpPr>
          <p:spPr>
            <a:xfrm>
              <a:off x="8197459" y="4833643"/>
              <a:ext cx="3819892" cy="571578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 smtClean="0"/>
                <a:t>Small surgery or Injection</a:t>
              </a:r>
              <a:endParaRPr lang="en-US" b="1" dirty="0"/>
            </a:p>
          </p:txBody>
        </p:sp>
        <p:sp>
          <p:nvSpPr>
            <p:cNvPr id="68" name="Content Placeholder 10"/>
            <p:cNvSpPr txBox="1">
              <a:spLocks/>
            </p:cNvSpPr>
            <p:nvPr/>
          </p:nvSpPr>
          <p:spPr>
            <a:xfrm>
              <a:off x="8197459" y="5801531"/>
              <a:ext cx="3819892" cy="404682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 smtClean="0"/>
                <a:t>Patient’s cell</a:t>
              </a:r>
              <a:endParaRPr lang="en-US" b="1" dirty="0"/>
            </a:p>
          </p:txBody>
        </p:sp>
        <p:sp>
          <p:nvSpPr>
            <p:cNvPr id="47" name="Content Placeholder 10"/>
            <p:cNvSpPr txBox="1">
              <a:spLocks/>
            </p:cNvSpPr>
            <p:nvPr/>
          </p:nvSpPr>
          <p:spPr>
            <a:xfrm>
              <a:off x="8145941" y="3088967"/>
              <a:ext cx="3867261" cy="534303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3600" b="1" dirty="0" smtClean="0">
                  <a:solidFill>
                    <a:srgbClr val="FFFF00"/>
                  </a:solidFill>
                </a:rPr>
                <a:t>Cell Therapy with Our Innovation</a:t>
              </a:r>
              <a:endParaRPr lang="th-TH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16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0351" y="8053336"/>
            <a:ext cx="15383099" cy="5423990"/>
          </a:xfrm>
        </p:spPr>
      </p:pic>
      <p:sp>
        <p:nvSpPr>
          <p:cNvPr id="10" name="Rectangle 9"/>
          <p:cNvSpPr/>
          <p:nvPr/>
        </p:nvSpPr>
        <p:spPr>
          <a:xfrm>
            <a:off x="-5846711" y="10052780"/>
            <a:ext cx="1613647" cy="1495313"/>
          </a:xfrm>
          <a:prstGeom prst="rect">
            <a:avLst/>
          </a:prstGeom>
          <a:noFill/>
          <a:ln w="57150">
            <a:solidFill>
              <a:srgbClr val="8203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498" y="10430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</a:rPr>
              <a:t>Where are we now?</a:t>
            </a:r>
            <a:endParaRPr lang="th-TH" sz="6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324050" y="2894568"/>
            <a:ext cx="11826721" cy="2321633"/>
            <a:chOff x="2875486" y="2894568"/>
            <a:chExt cx="11826721" cy="2321633"/>
          </a:xfrm>
        </p:grpSpPr>
        <p:grpSp>
          <p:nvGrpSpPr>
            <p:cNvPr id="138" name="Group 137"/>
            <p:cNvGrpSpPr/>
            <p:nvPr/>
          </p:nvGrpSpPr>
          <p:grpSpPr>
            <a:xfrm>
              <a:off x="2875486" y="2897510"/>
              <a:ext cx="3170175" cy="2318691"/>
              <a:chOff x="1644150" y="2842047"/>
              <a:chExt cx="3170175" cy="231869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4150" y="2842047"/>
                <a:ext cx="3170175" cy="2318691"/>
              </a:xfrm>
              <a:prstGeom prst="rect">
                <a:avLst/>
              </a:prstGeom>
            </p:spPr>
          </p:pic>
          <p:grpSp>
            <p:nvGrpSpPr>
              <p:cNvPr id="59" name="Group 58"/>
              <p:cNvGrpSpPr/>
              <p:nvPr/>
            </p:nvGrpSpPr>
            <p:grpSpPr>
              <a:xfrm>
                <a:off x="2017650" y="3335670"/>
                <a:ext cx="2436279" cy="1243887"/>
                <a:chOff x="2069901" y="3649179"/>
                <a:chExt cx="2436279" cy="1243887"/>
              </a:xfrm>
            </p:grpSpPr>
            <p:sp>
              <p:nvSpPr>
                <p:cNvPr id="54" name="Title 1"/>
                <p:cNvSpPr txBox="1">
                  <a:spLocks/>
                </p:cNvSpPr>
                <p:nvPr/>
              </p:nvSpPr>
              <p:spPr>
                <a:xfrm>
                  <a:off x="2079648" y="3649179"/>
                  <a:ext cx="2423174" cy="5711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3600" b="1" dirty="0" smtClean="0"/>
                    <a:t>Discovery</a:t>
                  </a:r>
                </a:p>
              </p:txBody>
            </p:sp>
            <p:sp>
              <p:nvSpPr>
                <p:cNvPr id="57" name="Title 1"/>
                <p:cNvSpPr txBox="1">
                  <a:spLocks/>
                </p:cNvSpPr>
                <p:nvPr/>
              </p:nvSpPr>
              <p:spPr>
                <a:xfrm>
                  <a:off x="2069901" y="3976530"/>
                  <a:ext cx="2423174" cy="5711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3600" b="1" dirty="0" smtClean="0"/>
                    <a:t>+</a:t>
                  </a:r>
                </a:p>
              </p:txBody>
            </p:sp>
            <p:sp>
              <p:nvSpPr>
                <p:cNvPr id="58" name="Title 1"/>
                <p:cNvSpPr txBox="1">
                  <a:spLocks/>
                </p:cNvSpPr>
                <p:nvPr/>
              </p:nvSpPr>
              <p:spPr>
                <a:xfrm>
                  <a:off x="2083006" y="4321936"/>
                  <a:ext cx="2423174" cy="5711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3600" b="1" dirty="0" smtClean="0"/>
                    <a:t>Ideation</a:t>
                  </a:r>
                </a:p>
              </p:txBody>
            </p:sp>
          </p:grpSp>
        </p:grpSp>
        <p:grpSp>
          <p:nvGrpSpPr>
            <p:cNvPr id="139" name="Group 138"/>
            <p:cNvGrpSpPr/>
            <p:nvPr/>
          </p:nvGrpSpPr>
          <p:grpSpPr>
            <a:xfrm>
              <a:off x="5758713" y="2897090"/>
              <a:ext cx="3170175" cy="2318691"/>
              <a:chOff x="4527377" y="2841627"/>
              <a:chExt cx="3170175" cy="2318691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7377" y="2841627"/>
                <a:ext cx="3170175" cy="2318691"/>
              </a:xfrm>
              <a:prstGeom prst="rect">
                <a:avLst/>
              </a:prstGeom>
            </p:spPr>
          </p:pic>
          <p:grpSp>
            <p:nvGrpSpPr>
              <p:cNvPr id="60" name="Group 59"/>
              <p:cNvGrpSpPr/>
              <p:nvPr/>
            </p:nvGrpSpPr>
            <p:grpSpPr>
              <a:xfrm>
                <a:off x="4974561" y="3335670"/>
                <a:ext cx="2436279" cy="1243887"/>
                <a:chOff x="2069901" y="3649179"/>
                <a:chExt cx="2436279" cy="1243887"/>
              </a:xfrm>
            </p:grpSpPr>
            <p:sp>
              <p:nvSpPr>
                <p:cNvPr id="61" name="Title 1"/>
                <p:cNvSpPr txBox="1">
                  <a:spLocks/>
                </p:cNvSpPr>
                <p:nvPr/>
              </p:nvSpPr>
              <p:spPr>
                <a:xfrm>
                  <a:off x="2079648" y="3649179"/>
                  <a:ext cx="2423174" cy="5711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3600" b="1" dirty="0" smtClean="0"/>
                    <a:t>Invention</a:t>
                  </a:r>
                </a:p>
              </p:txBody>
            </p:sp>
            <p:sp>
              <p:nvSpPr>
                <p:cNvPr id="62" name="Title 1"/>
                <p:cNvSpPr txBox="1">
                  <a:spLocks/>
                </p:cNvSpPr>
                <p:nvPr/>
              </p:nvSpPr>
              <p:spPr>
                <a:xfrm>
                  <a:off x="2069901" y="3976530"/>
                  <a:ext cx="2423174" cy="5711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3600" b="1" dirty="0" smtClean="0"/>
                    <a:t>+</a:t>
                  </a:r>
                </a:p>
              </p:txBody>
            </p:sp>
            <p:sp>
              <p:nvSpPr>
                <p:cNvPr id="63" name="Title 1"/>
                <p:cNvSpPr txBox="1">
                  <a:spLocks/>
                </p:cNvSpPr>
                <p:nvPr/>
              </p:nvSpPr>
              <p:spPr>
                <a:xfrm>
                  <a:off x="2083006" y="4321936"/>
                  <a:ext cx="2423174" cy="5711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3600" b="1" dirty="0" smtClean="0"/>
                    <a:t>Prototyping</a:t>
                  </a:r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>
              <a:off x="8641939" y="2896671"/>
              <a:ext cx="3170175" cy="2318691"/>
              <a:chOff x="7410603" y="2841208"/>
              <a:chExt cx="3170175" cy="2318691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0603" y="2841208"/>
                <a:ext cx="3170175" cy="2318691"/>
              </a:xfrm>
              <a:prstGeom prst="rect">
                <a:avLst/>
              </a:prstGeom>
            </p:spPr>
          </p:pic>
          <p:sp>
            <p:nvSpPr>
              <p:cNvPr id="64" name="Title 1"/>
              <p:cNvSpPr txBox="1">
                <a:spLocks/>
              </p:cNvSpPr>
              <p:nvPr/>
            </p:nvSpPr>
            <p:spPr>
              <a:xfrm>
                <a:off x="7973730" y="3663021"/>
                <a:ext cx="2423174" cy="571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3600" b="1" dirty="0" smtClean="0"/>
                  <a:t>Pre-Clinical</a:t>
                </a: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11532032" y="2894568"/>
              <a:ext cx="3170175" cy="2318691"/>
              <a:chOff x="10300696" y="2839105"/>
              <a:chExt cx="3170175" cy="2318691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0696" y="2839105"/>
                <a:ext cx="3170175" cy="2318691"/>
              </a:xfrm>
              <a:prstGeom prst="rect">
                <a:avLst/>
              </a:prstGeom>
            </p:spPr>
          </p:pic>
          <p:sp>
            <p:nvSpPr>
              <p:cNvPr id="68" name="Title 1"/>
              <p:cNvSpPr txBox="1">
                <a:spLocks/>
              </p:cNvSpPr>
              <p:nvPr/>
            </p:nvSpPr>
            <p:spPr>
              <a:xfrm>
                <a:off x="10850862" y="3663021"/>
                <a:ext cx="2423174" cy="571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3600" b="1" dirty="0" smtClean="0"/>
                  <a:t>Clinical</a:t>
                </a: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302033" y="2904544"/>
            <a:ext cx="3192192" cy="2318691"/>
            <a:chOff x="1643479" y="2841627"/>
            <a:chExt cx="3192192" cy="2318691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479" y="2841627"/>
              <a:ext cx="3192192" cy="2318691"/>
            </a:xfrm>
            <a:prstGeom prst="rect">
              <a:avLst/>
            </a:prstGeom>
          </p:spPr>
        </p:pic>
        <p:grpSp>
          <p:nvGrpSpPr>
            <p:cNvPr id="144" name="Group 143"/>
            <p:cNvGrpSpPr/>
            <p:nvPr/>
          </p:nvGrpSpPr>
          <p:grpSpPr>
            <a:xfrm>
              <a:off x="2017961" y="3336644"/>
              <a:ext cx="2436279" cy="1243887"/>
              <a:chOff x="2069901" y="3649179"/>
              <a:chExt cx="2436279" cy="1243887"/>
            </a:xfrm>
          </p:grpSpPr>
          <p:sp>
            <p:nvSpPr>
              <p:cNvPr id="145" name="Title 1"/>
              <p:cNvSpPr txBox="1">
                <a:spLocks/>
              </p:cNvSpPr>
              <p:nvPr/>
            </p:nvSpPr>
            <p:spPr>
              <a:xfrm>
                <a:off x="2079648" y="3649179"/>
                <a:ext cx="2423174" cy="571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3600" b="1" dirty="0" smtClean="0"/>
                  <a:t>Discovery</a:t>
                </a:r>
              </a:p>
            </p:txBody>
          </p:sp>
          <p:sp>
            <p:nvSpPr>
              <p:cNvPr id="146" name="Title 1"/>
              <p:cNvSpPr txBox="1">
                <a:spLocks/>
              </p:cNvSpPr>
              <p:nvPr/>
            </p:nvSpPr>
            <p:spPr>
              <a:xfrm>
                <a:off x="2069901" y="3976530"/>
                <a:ext cx="2423174" cy="571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3600" b="1" dirty="0" smtClean="0"/>
                  <a:t>+</a:t>
                </a:r>
              </a:p>
            </p:txBody>
          </p:sp>
          <p:sp>
            <p:nvSpPr>
              <p:cNvPr id="147" name="Title 1"/>
              <p:cNvSpPr txBox="1">
                <a:spLocks/>
              </p:cNvSpPr>
              <p:nvPr/>
            </p:nvSpPr>
            <p:spPr>
              <a:xfrm>
                <a:off x="2083006" y="4321936"/>
                <a:ext cx="2423174" cy="571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3600" b="1" dirty="0" smtClean="0"/>
                  <a:t>Ideation</a:t>
                </a: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3203919" y="2911578"/>
            <a:ext cx="3192192" cy="2318691"/>
            <a:chOff x="4526705" y="2841207"/>
            <a:chExt cx="3192192" cy="2318691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05" y="2841207"/>
              <a:ext cx="3192192" cy="2318691"/>
            </a:xfrm>
            <a:prstGeom prst="rect">
              <a:avLst/>
            </a:prstGeom>
          </p:spPr>
        </p:pic>
        <p:grpSp>
          <p:nvGrpSpPr>
            <p:cNvPr id="150" name="Group 149"/>
            <p:cNvGrpSpPr/>
            <p:nvPr/>
          </p:nvGrpSpPr>
          <p:grpSpPr>
            <a:xfrm>
              <a:off x="4974872" y="3336644"/>
              <a:ext cx="2436279" cy="1243887"/>
              <a:chOff x="2069901" y="3649179"/>
              <a:chExt cx="2436279" cy="1243887"/>
            </a:xfrm>
          </p:grpSpPr>
          <p:sp>
            <p:nvSpPr>
              <p:cNvPr id="151" name="Title 1"/>
              <p:cNvSpPr txBox="1">
                <a:spLocks/>
              </p:cNvSpPr>
              <p:nvPr/>
            </p:nvSpPr>
            <p:spPr>
              <a:xfrm>
                <a:off x="2079648" y="3649179"/>
                <a:ext cx="2423174" cy="571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3600" b="1" dirty="0" smtClean="0"/>
                  <a:t>Invention</a:t>
                </a:r>
              </a:p>
            </p:txBody>
          </p:sp>
          <p:sp>
            <p:nvSpPr>
              <p:cNvPr id="152" name="Title 1"/>
              <p:cNvSpPr txBox="1">
                <a:spLocks/>
              </p:cNvSpPr>
              <p:nvPr/>
            </p:nvSpPr>
            <p:spPr>
              <a:xfrm>
                <a:off x="2069901" y="3976530"/>
                <a:ext cx="2423174" cy="571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3600" b="1" dirty="0" smtClean="0"/>
                  <a:t>+</a:t>
                </a:r>
              </a:p>
            </p:txBody>
          </p:sp>
          <p:sp>
            <p:nvSpPr>
              <p:cNvPr id="153" name="Title 1"/>
              <p:cNvSpPr txBox="1">
                <a:spLocks/>
              </p:cNvSpPr>
              <p:nvPr/>
            </p:nvSpPr>
            <p:spPr>
              <a:xfrm>
                <a:off x="2083006" y="4321936"/>
                <a:ext cx="2423174" cy="5711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3600" b="1" dirty="0" smtClean="0"/>
                  <a:t>Prototyping</a:t>
                </a:r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096236" y="2895187"/>
            <a:ext cx="3192192" cy="2318691"/>
            <a:chOff x="7409932" y="2840788"/>
            <a:chExt cx="3192192" cy="2318691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9932" y="2840788"/>
              <a:ext cx="3192192" cy="2318691"/>
            </a:xfrm>
            <a:prstGeom prst="rect">
              <a:avLst/>
            </a:prstGeom>
          </p:spPr>
        </p:pic>
        <p:sp>
          <p:nvSpPr>
            <p:cNvPr id="156" name="Title 1"/>
            <p:cNvSpPr txBox="1">
              <a:spLocks/>
            </p:cNvSpPr>
            <p:nvPr/>
          </p:nvSpPr>
          <p:spPr>
            <a:xfrm>
              <a:off x="7974041" y="3663995"/>
              <a:ext cx="2423174" cy="5711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3600" b="1" dirty="0" smtClean="0"/>
                <a:t>Pre-Clinical</a:t>
              </a:r>
            </a:p>
          </p:txBody>
        </p:sp>
      </p:grpSp>
      <p:sp>
        <p:nvSpPr>
          <p:cNvPr id="259" name="Title 1"/>
          <p:cNvSpPr txBox="1">
            <a:spLocks/>
          </p:cNvSpPr>
          <p:nvPr/>
        </p:nvSpPr>
        <p:spPr>
          <a:xfrm>
            <a:off x="-4034396" y="-2596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</a:rPr>
              <a:t>Where will we be in the future?</a:t>
            </a:r>
            <a:endParaRPr lang="th-TH" sz="6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0" name="Title 1"/>
          <p:cNvSpPr txBox="1">
            <a:spLocks/>
          </p:cNvSpPr>
          <p:nvPr/>
        </p:nvSpPr>
        <p:spPr>
          <a:xfrm>
            <a:off x="7845458" y="-1938841"/>
            <a:ext cx="42367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</a:rPr>
              <a:t>n the future,</a:t>
            </a:r>
            <a:endParaRPr lang="th-TH" sz="6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62" name="Picture 2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1019" y="906769"/>
            <a:ext cx="4913247" cy="3439273"/>
          </a:xfrm>
          <a:prstGeom prst="rect">
            <a:avLst/>
          </a:prstGeom>
        </p:spPr>
      </p:pic>
      <p:sp>
        <p:nvSpPr>
          <p:cNvPr id="265" name="Title 1"/>
          <p:cNvSpPr txBox="1">
            <a:spLocks/>
          </p:cNvSpPr>
          <p:nvPr/>
        </p:nvSpPr>
        <p:spPr>
          <a:xfrm>
            <a:off x="-6708951" y="5362725"/>
            <a:ext cx="42367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We are going to</a:t>
            </a:r>
            <a:endParaRPr lang="th-TH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33064" y="-1626341"/>
            <a:ext cx="11759230" cy="15057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980596" y="2889806"/>
            <a:ext cx="3170175" cy="2318691"/>
            <a:chOff x="9134512" y="4346042"/>
            <a:chExt cx="3170175" cy="2318691"/>
          </a:xfrm>
        </p:grpSpPr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9000" contrast="67000"/>
            </a:blip>
            <a:stretch>
              <a:fillRect/>
            </a:stretch>
          </p:blipFill>
          <p:spPr>
            <a:xfrm>
              <a:off x="9134512" y="4346042"/>
              <a:ext cx="3170175" cy="2318691"/>
            </a:xfrm>
            <a:prstGeom prst="rect">
              <a:avLst/>
            </a:prstGeom>
          </p:spPr>
        </p:pic>
        <p:sp>
          <p:nvSpPr>
            <p:cNvPr id="161" name="Title 1"/>
            <p:cNvSpPr txBox="1">
              <a:spLocks/>
            </p:cNvSpPr>
            <p:nvPr/>
          </p:nvSpPr>
          <p:spPr>
            <a:xfrm>
              <a:off x="9684678" y="5169958"/>
              <a:ext cx="2423174" cy="5711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3600" b="1" dirty="0" smtClean="0"/>
                <a:t>Clinical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95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6001859" y="1223670"/>
            <a:ext cx="939926" cy="893700"/>
          </a:xfrm>
          <a:prstGeom prst="ellipse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3</a:t>
            </a:r>
            <a:endParaRPr lang="th-TH" sz="4800" dirty="0"/>
          </a:p>
        </p:txBody>
      </p:sp>
      <p:sp>
        <p:nvSpPr>
          <p:cNvPr id="15" name="Content Placeholder 10"/>
          <p:cNvSpPr txBox="1">
            <a:spLocks/>
          </p:cNvSpPr>
          <p:nvPr/>
        </p:nvSpPr>
        <p:spPr>
          <a:xfrm>
            <a:off x="1066620" y="4931115"/>
            <a:ext cx="3014816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Collecting Patient Cell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6" name="Content Placeholder 10"/>
          <p:cNvSpPr txBox="1">
            <a:spLocks/>
          </p:cNvSpPr>
          <p:nvPr/>
        </p:nvSpPr>
        <p:spPr>
          <a:xfrm>
            <a:off x="3836206" y="4928319"/>
            <a:ext cx="2262196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Culturing Cell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7" name="Content Placeholder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9" y="1689567"/>
            <a:ext cx="3305868" cy="3057927"/>
          </a:xfrm>
          <a:prstGeom prst="rect">
            <a:avLst/>
          </a:prstGeom>
        </p:spPr>
      </p:pic>
      <p:sp>
        <p:nvSpPr>
          <p:cNvPr id="18" name="Content Placeholder 10"/>
          <p:cNvSpPr txBox="1">
            <a:spLocks/>
          </p:cNvSpPr>
          <p:nvPr/>
        </p:nvSpPr>
        <p:spPr>
          <a:xfrm>
            <a:off x="6154256" y="4936295"/>
            <a:ext cx="2154798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Creating Tissue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9" name="Content Placeholder 10"/>
          <p:cNvSpPr txBox="1">
            <a:spLocks/>
          </p:cNvSpPr>
          <p:nvPr/>
        </p:nvSpPr>
        <p:spPr>
          <a:xfrm>
            <a:off x="8791743" y="4928319"/>
            <a:ext cx="2570674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Attach To Patient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444795" y="1748831"/>
            <a:ext cx="1161999" cy="28634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5978707" y="2243880"/>
            <a:ext cx="2143867" cy="2240475"/>
          </a:xfrm>
          <a:prstGeom prst="rect">
            <a:avLst/>
          </a:prstGeom>
        </p:spPr>
      </p:pic>
      <p:pic>
        <p:nvPicPr>
          <p:cNvPr id="20" name="Content Placeholder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766" y="1689567"/>
            <a:ext cx="3305868" cy="30579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2194" y="1223670"/>
            <a:ext cx="939926" cy="893700"/>
          </a:xfrm>
          <a:prstGeom prst="ellipse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1</a:t>
            </a:r>
            <a:endParaRPr lang="th-TH" sz="4800" dirty="0"/>
          </a:p>
        </p:txBody>
      </p:sp>
      <p:sp>
        <p:nvSpPr>
          <p:cNvPr id="14" name="Oval 13"/>
          <p:cNvSpPr/>
          <p:nvPr/>
        </p:nvSpPr>
        <p:spPr>
          <a:xfrm>
            <a:off x="8122574" y="1215066"/>
            <a:ext cx="939926" cy="893700"/>
          </a:xfrm>
          <a:prstGeom prst="ellipse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4</a:t>
            </a:r>
          </a:p>
        </p:txBody>
      </p:sp>
      <p:sp>
        <p:nvSpPr>
          <p:cNvPr id="24" name="Oval 23"/>
          <p:cNvSpPr/>
          <p:nvPr/>
        </p:nvSpPr>
        <p:spPr>
          <a:xfrm>
            <a:off x="3611473" y="1223670"/>
            <a:ext cx="939926" cy="893700"/>
          </a:xfrm>
          <a:prstGeom prst="ellipse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2</a:t>
            </a:r>
            <a:endParaRPr lang="th-TH" sz="4800" dirty="0"/>
          </a:p>
        </p:txBody>
      </p:sp>
      <p:sp>
        <p:nvSpPr>
          <p:cNvPr id="2" name="Right Arrow 1"/>
          <p:cNvSpPr/>
          <p:nvPr/>
        </p:nvSpPr>
        <p:spPr>
          <a:xfrm>
            <a:off x="963072" y="4484907"/>
            <a:ext cx="10399345" cy="459992"/>
          </a:xfrm>
          <a:prstGeom prst="rightArrow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277" y="1910279"/>
            <a:ext cx="3761333" cy="2632933"/>
          </a:xfrm>
          <a:prstGeom prst="rect">
            <a:avLst/>
          </a:prstGeom>
        </p:spPr>
      </p:pic>
      <p:sp>
        <p:nvSpPr>
          <p:cNvPr id="26" name="Content Placeholder 10"/>
          <p:cNvSpPr txBox="1">
            <a:spLocks/>
          </p:cNvSpPr>
          <p:nvPr/>
        </p:nvSpPr>
        <p:spPr>
          <a:xfrm>
            <a:off x="1500960" y="4902286"/>
            <a:ext cx="4244192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Culture Stem Cells </a:t>
            </a:r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with </a:t>
            </a: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Our </a:t>
            </a:r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I</a:t>
            </a: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nnovation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19867" r="2554" b="1"/>
          <a:stretch/>
        </p:blipFill>
        <p:spPr>
          <a:xfrm>
            <a:off x="3564876" y="2342760"/>
            <a:ext cx="2530148" cy="1620199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5383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72398" y="-1178662"/>
            <a:ext cx="6600957" cy="9214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1" t="15059" r="5726"/>
          <a:stretch/>
        </p:blipFill>
        <p:spPr>
          <a:xfrm>
            <a:off x="-12945551" y="2146191"/>
            <a:ext cx="3193086" cy="2456046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6200000">
            <a:off x="-8885543" y="2359484"/>
            <a:ext cx="573743" cy="1972236"/>
          </a:xfrm>
          <a:prstGeom prst="downArrow">
            <a:avLst>
              <a:gd name="adj1" fmla="val 47644"/>
              <a:gd name="adj2" fmla="val 67724"/>
            </a:avLst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9" name="Group 18"/>
          <p:cNvGrpSpPr/>
          <p:nvPr/>
        </p:nvGrpSpPr>
        <p:grpSpPr>
          <a:xfrm>
            <a:off x="-9292785" y="1881905"/>
            <a:ext cx="7483758" cy="2805398"/>
            <a:chOff x="4455872" y="583289"/>
            <a:chExt cx="7483758" cy="2805398"/>
          </a:xfrm>
        </p:grpSpPr>
        <p:sp>
          <p:nvSpPr>
            <p:cNvPr id="11" name="Left-Right Arrow 10"/>
            <p:cNvSpPr/>
            <p:nvPr/>
          </p:nvSpPr>
          <p:spPr>
            <a:xfrm>
              <a:off x="4455872" y="1792434"/>
              <a:ext cx="1972235" cy="519953"/>
            </a:xfrm>
            <a:prstGeom prst="leftRightArrow">
              <a:avLst/>
            </a:prstGeom>
            <a:solidFill>
              <a:srgbClr val="F043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923" y="583289"/>
              <a:ext cx="3017707" cy="11740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506" y="1943602"/>
              <a:ext cx="2176547" cy="1445085"/>
            </a:xfrm>
            <a:prstGeom prst="rect">
              <a:avLst/>
            </a:prstGeom>
          </p:spPr>
        </p:pic>
        <p:sp>
          <p:nvSpPr>
            <p:cNvPr id="15" name="Content Placeholder 10"/>
            <p:cNvSpPr txBox="1">
              <a:spLocks/>
            </p:cNvSpPr>
            <p:nvPr/>
          </p:nvSpPr>
          <p:spPr>
            <a:xfrm>
              <a:off x="5853281" y="1829341"/>
              <a:ext cx="3609259" cy="8828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dirty="0" smtClean="0">
                  <a:latin typeface="+mj-lt"/>
                </a:rPr>
                <a:t>Cell therapy company</a:t>
              </a:r>
              <a:endParaRPr lang="th-TH" sz="3200" dirty="0">
                <a:latin typeface="+mj-lt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 smtClean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9292785" y="628388"/>
            <a:ext cx="9292785" cy="3004086"/>
            <a:chOff x="4455872" y="1183737"/>
            <a:chExt cx="21277425" cy="3004086"/>
          </a:xfrm>
        </p:grpSpPr>
        <p:sp>
          <p:nvSpPr>
            <p:cNvPr id="16" name="Content Placeholder 10"/>
            <p:cNvSpPr txBox="1">
              <a:spLocks/>
            </p:cNvSpPr>
            <p:nvPr/>
          </p:nvSpPr>
          <p:spPr>
            <a:xfrm>
              <a:off x="20321829" y="1183737"/>
              <a:ext cx="5411468" cy="2811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000" dirty="0" smtClean="0">
                  <a:latin typeface="+mj-lt"/>
                </a:rPr>
                <a:t>Hospital</a:t>
              </a:r>
            </a:p>
            <a:p>
              <a:pPr marL="0" indent="0" algn="ctr">
                <a:buNone/>
              </a:pPr>
              <a:r>
                <a:rPr lang="en-US" sz="2600" dirty="0" smtClean="0">
                  <a:latin typeface="+mj-lt"/>
                </a:rPr>
                <a:t>Resource provided by </a:t>
              </a:r>
              <a:r>
                <a:rPr lang="en-US" sz="2600" dirty="0" err="1" smtClean="0">
                  <a:latin typeface="+mj-lt"/>
                </a:rPr>
                <a:t>Siriraj</a:t>
              </a:r>
              <a:r>
                <a:rPr lang="en-US" sz="2600" dirty="0" smtClean="0">
                  <a:latin typeface="+mj-lt"/>
                </a:rPr>
                <a:t> Hospital</a:t>
              </a:r>
            </a:p>
            <a:p>
              <a:pPr marL="0" indent="0" algn="ctr">
                <a:buNone/>
              </a:pPr>
              <a:r>
                <a:rPr lang="en-US" sz="2600" dirty="0" smtClean="0">
                  <a:latin typeface="+mj-lt"/>
                </a:rPr>
                <a:t>(The Biggest National hospital in Thailand)</a:t>
              </a:r>
              <a:endParaRPr lang="th-TH" sz="2600" dirty="0">
                <a:latin typeface="+mj-lt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 smtClean="0"/>
            </a:p>
          </p:txBody>
        </p:sp>
        <p:sp>
          <p:nvSpPr>
            <p:cNvPr id="17" name="Down Arrow 16"/>
            <p:cNvSpPr/>
            <p:nvPr/>
          </p:nvSpPr>
          <p:spPr>
            <a:xfrm rot="5400000">
              <a:off x="5195158" y="2885992"/>
              <a:ext cx="562545" cy="2041117"/>
            </a:xfrm>
            <a:prstGeom prst="downArrow">
              <a:avLst>
                <a:gd name="adj1" fmla="val 47644"/>
                <a:gd name="adj2" fmla="val 67724"/>
              </a:avLst>
            </a:prstGeom>
            <a:solidFill>
              <a:srgbClr val="820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8" name="Content Placeholder 10"/>
          <p:cNvSpPr txBox="1">
            <a:spLocks/>
          </p:cNvSpPr>
          <p:nvPr/>
        </p:nvSpPr>
        <p:spPr>
          <a:xfrm>
            <a:off x="-7229982" y="3055982"/>
            <a:ext cx="2211226" cy="768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srgbClr val="C9283E"/>
                </a:solidFill>
              </a:rPr>
              <a:t>Patient</a:t>
            </a:r>
            <a:endParaRPr lang="th-TH" sz="4400" dirty="0">
              <a:solidFill>
                <a:srgbClr val="C9283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75"/>
          <a:stretch/>
        </p:blipFill>
        <p:spPr>
          <a:xfrm>
            <a:off x="2535560" y="474542"/>
            <a:ext cx="7508251" cy="5535351"/>
          </a:xfrm>
          <a:prstGeom prst="rect">
            <a:avLst/>
          </a:prstGeom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21" y="1210624"/>
            <a:ext cx="3406865" cy="4436752"/>
          </a:xfrm>
          <a:prstGeom prst="rect">
            <a:avLst/>
          </a:prstGeom>
        </p:spPr>
      </p:pic>
      <p:sp>
        <p:nvSpPr>
          <p:cNvPr id="22" name="Content Placeholder 10"/>
          <p:cNvSpPr txBox="1">
            <a:spLocks/>
          </p:cNvSpPr>
          <p:nvPr/>
        </p:nvSpPr>
        <p:spPr>
          <a:xfrm>
            <a:off x="4413388" y="2709282"/>
            <a:ext cx="6646910" cy="3062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rgbClr val="6D6D6D"/>
                </a:solidFill>
                <a:latin typeface="+mj-lt"/>
              </a:rPr>
              <a:t>Resource provided by </a:t>
            </a:r>
          </a:p>
          <a:p>
            <a:pPr marL="0" indent="0" algn="ctr">
              <a:buNone/>
            </a:pPr>
            <a:r>
              <a:rPr lang="en-US" sz="5400" b="1" dirty="0" err="1" smtClean="0">
                <a:solidFill>
                  <a:srgbClr val="FF5050"/>
                </a:solidFill>
                <a:latin typeface="+mj-lt"/>
              </a:rPr>
              <a:t>Siriraj</a:t>
            </a:r>
            <a:r>
              <a:rPr lang="en-US" sz="5400" b="1" dirty="0" smtClean="0">
                <a:solidFill>
                  <a:srgbClr val="FF5050"/>
                </a:solidFill>
                <a:latin typeface="+mj-lt"/>
              </a:rPr>
              <a:t> Hospital</a:t>
            </a:r>
            <a:endParaRPr lang="en-US" sz="3200" b="1" dirty="0" smtClean="0">
              <a:solidFill>
                <a:srgbClr val="FF5050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6D6D6D"/>
                </a:solidFill>
                <a:latin typeface="+mj-lt"/>
              </a:rPr>
              <a:t>(The Biggest National hospital in Thailand)</a:t>
            </a:r>
            <a:endParaRPr lang="th-TH" sz="3200" dirty="0">
              <a:solidFill>
                <a:srgbClr val="6D6D6D"/>
              </a:solidFill>
              <a:latin typeface="+mj-lt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dirty="0" smtClean="0">
              <a:solidFill>
                <a:srgbClr val="6D6D6D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507667" y="1385680"/>
            <a:ext cx="5087906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2">
                    <a:lumMod val="50000"/>
                  </a:schemeClr>
                </a:solidFill>
              </a:rPr>
              <a:t>Collaborator</a:t>
            </a:r>
            <a:endParaRPr lang="th-TH" sz="6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3552047" y="1371557"/>
            <a:ext cx="50879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</a:rPr>
              <a:t>Partners</a:t>
            </a:r>
            <a:endParaRPr lang="th-TH" sz="6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80" y="3112287"/>
            <a:ext cx="4382189" cy="17049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74" y="2285293"/>
            <a:ext cx="5063876" cy="336208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283380" y="1370497"/>
            <a:ext cx="10182370" cy="4276879"/>
            <a:chOff x="1283380" y="1370497"/>
            <a:chExt cx="10182370" cy="4276879"/>
          </a:xfrm>
        </p:grpSpPr>
        <p:sp>
          <p:nvSpPr>
            <p:cNvPr id="32" name="Title 1"/>
            <p:cNvSpPr txBox="1">
              <a:spLocks/>
            </p:cNvSpPr>
            <p:nvPr/>
          </p:nvSpPr>
          <p:spPr>
            <a:xfrm>
              <a:off x="3563326" y="1370497"/>
              <a:ext cx="508790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 dirty="0" smtClean="0">
                  <a:solidFill>
                    <a:schemeClr val="tx2">
                      <a:lumMod val="50000"/>
                    </a:schemeClr>
                  </a:solidFill>
                </a:rPr>
                <a:t>Partners</a:t>
              </a:r>
              <a:endParaRPr lang="th-TH" sz="6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380" y="3112287"/>
              <a:ext cx="4382189" cy="170494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874" y="2285293"/>
              <a:ext cx="5063876" cy="3362083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" y="-75864"/>
            <a:ext cx="12198351" cy="7008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15" y="-2332538"/>
            <a:ext cx="12237815" cy="105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5700" y="0"/>
            <a:ext cx="8648700" cy="86487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1109310" y="1031236"/>
            <a:ext cx="9809413" cy="4759352"/>
            <a:chOff x="-1109310" y="1031236"/>
            <a:chExt cx="9809413" cy="4759352"/>
          </a:xfrm>
        </p:grpSpPr>
        <p:sp>
          <p:nvSpPr>
            <p:cNvPr id="6" name="Content Placeholder 10"/>
            <p:cNvSpPr txBox="1">
              <a:spLocks/>
            </p:cNvSpPr>
            <p:nvPr/>
          </p:nvSpPr>
          <p:spPr>
            <a:xfrm>
              <a:off x="-765581" y="3990149"/>
              <a:ext cx="9465684" cy="18004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600" b="1" dirty="0" smtClean="0">
                  <a:solidFill>
                    <a:srgbClr val="BF4141"/>
                  </a:solidFill>
                </a:rPr>
                <a:t>Osteoarthritis</a:t>
              </a:r>
              <a:endParaRPr lang="th-TH" sz="9600" b="1" dirty="0">
                <a:solidFill>
                  <a:srgbClr val="BF4141"/>
                </a:solidFill>
              </a:endParaRPr>
            </a:p>
          </p:txBody>
        </p:sp>
        <p:sp>
          <p:nvSpPr>
            <p:cNvPr id="7" name="Content Placeholder 10"/>
            <p:cNvSpPr txBox="1">
              <a:spLocks/>
            </p:cNvSpPr>
            <p:nvPr/>
          </p:nvSpPr>
          <p:spPr>
            <a:xfrm>
              <a:off x="-1109310" y="1031236"/>
              <a:ext cx="9465684" cy="18004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9900" b="1" dirty="0" smtClean="0">
                  <a:solidFill>
                    <a:srgbClr val="C9283E"/>
                  </a:solidFill>
                </a:rPr>
                <a:t>130</a:t>
              </a:r>
              <a:r>
                <a:rPr lang="en-US" sz="5400" b="1" dirty="0" smtClean="0">
                  <a:solidFill>
                    <a:srgbClr val="C9283E"/>
                  </a:solidFill>
                </a:rPr>
                <a:t>million</a:t>
              </a:r>
              <a:endParaRPr lang="th-TH" sz="5400" dirty="0">
                <a:solidFill>
                  <a:srgbClr val="C9283E"/>
                </a:solidFill>
              </a:endParaRPr>
            </a:p>
          </p:txBody>
        </p:sp>
        <p:sp>
          <p:nvSpPr>
            <p:cNvPr id="8" name="Content Placeholder 10"/>
            <p:cNvSpPr txBox="1">
              <a:spLocks/>
            </p:cNvSpPr>
            <p:nvPr/>
          </p:nvSpPr>
          <p:spPr>
            <a:xfrm>
              <a:off x="-784628" y="3561127"/>
              <a:ext cx="9465684" cy="18004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dirty="0" smtClean="0">
                  <a:solidFill>
                    <a:srgbClr val="585858"/>
                  </a:solidFill>
                </a:rPr>
                <a:t>People around the world are affected by </a:t>
              </a:r>
              <a:endParaRPr lang="th-TH" sz="3600" dirty="0">
                <a:solidFill>
                  <a:srgbClr val="BF4141"/>
                </a:solidFill>
              </a:endParaRPr>
            </a:p>
          </p:txBody>
        </p:sp>
      </p:grpSp>
      <p:sp>
        <p:nvSpPr>
          <p:cNvPr id="10" name="Content Placeholder 10"/>
          <p:cNvSpPr txBox="1">
            <a:spLocks/>
          </p:cNvSpPr>
          <p:nvPr/>
        </p:nvSpPr>
        <p:spPr>
          <a:xfrm>
            <a:off x="14736351" y="0"/>
            <a:ext cx="5504053" cy="180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rgbClr val="585858"/>
                </a:solidFill>
              </a:rPr>
              <a:t>of number of patient is</a:t>
            </a:r>
            <a:endParaRPr lang="th-TH" sz="3600" dirty="0">
              <a:solidFill>
                <a:srgbClr val="BF4141"/>
              </a:solidFill>
            </a:endParaRPr>
          </a:p>
        </p:txBody>
      </p:sp>
      <p:sp>
        <p:nvSpPr>
          <p:cNvPr id="11" name="Content Placeholder 10"/>
          <p:cNvSpPr txBox="1">
            <a:spLocks/>
          </p:cNvSpPr>
          <p:nvPr/>
        </p:nvSpPr>
        <p:spPr>
          <a:xfrm>
            <a:off x="9733409" y="-145422"/>
            <a:ext cx="9465684" cy="180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 smtClean="0">
                <a:solidFill>
                  <a:schemeClr val="tx2">
                    <a:lumMod val="25000"/>
                  </a:schemeClr>
                </a:solidFill>
              </a:rPr>
              <a:t>23%</a:t>
            </a:r>
            <a:endParaRPr lang="th-TH" sz="36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12416568" y="21848"/>
            <a:ext cx="1647774" cy="112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rgbClr val="585858"/>
                </a:solidFill>
              </a:rPr>
              <a:t>and</a:t>
            </a:r>
            <a:endParaRPr lang="th-TH" sz="3600" dirty="0">
              <a:solidFill>
                <a:srgbClr val="BF4141"/>
              </a:solidFill>
            </a:endParaRPr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12756094" y="506755"/>
            <a:ext cx="4482286" cy="1496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 smtClean="0">
                <a:solidFill>
                  <a:srgbClr val="BF4141"/>
                </a:solidFill>
              </a:rPr>
              <a:t>increasing</a:t>
            </a:r>
            <a:endParaRPr lang="en-US" sz="8000" b="1" dirty="0">
              <a:solidFill>
                <a:srgbClr val="BF41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513" y="235261"/>
            <a:ext cx="10626904" cy="7058168"/>
          </a:xfrm>
          <a:prstGeom prst="rect">
            <a:avLst/>
          </a:prstGeom>
        </p:spPr>
      </p:pic>
      <p:sp>
        <p:nvSpPr>
          <p:cNvPr id="3" name="Content Placeholder 10"/>
          <p:cNvSpPr txBox="1">
            <a:spLocks/>
          </p:cNvSpPr>
          <p:nvPr/>
        </p:nvSpPr>
        <p:spPr>
          <a:xfrm>
            <a:off x="6590364" y="2884785"/>
            <a:ext cx="5504053" cy="614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585858"/>
                </a:solidFill>
              </a:rPr>
              <a:t>of number of patient</a:t>
            </a:r>
            <a:endParaRPr lang="th-TH" sz="4400" dirty="0">
              <a:solidFill>
                <a:srgbClr val="BF4141"/>
              </a:solidFill>
            </a:endParaRPr>
          </a:p>
        </p:txBody>
      </p:sp>
      <p:sp>
        <p:nvSpPr>
          <p:cNvPr id="4" name="Content Placeholder 10"/>
          <p:cNvSpPr txBox="1">
            <a:spLocks/>
          </p:cNvSpPr>
          <p:nvPr/>
        </p:nvSpPr>
        <p:spPr>
          <a:xfrm>
            <a:off x="4609549" y="393717"/>
            <a:ext cx="9465684" cy="180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900" b="1" dirty="0" smtClean="0">
                <a:solidFill>
                  <a:srgbClr val="BF4141"/>
                </a:solidFill>
              </a:rPr>
              <a:t>23%</a:t>
            </a:r>
            <a:endParaRPr lang="th-TH" sz="7200" dirty="0">
              <a:solidFill>
                <a:srgbClr val="BF4141"/>
              </a:solidFill>
            </a:endParaRP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291940" y="3192230"/>
            <a:ext cx="6100899" cy="901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 smtClean="0">
                <a:solidFill>
                  <a:srgbClr val="BF4141"/>
                </a:solidFill>
              </a:rPr>
              <a:t>is increasing</a:t>
            </a:r>
          </a:p>
        </p:txBody>
      </p:sp>
      <p:sp>
        <p:nvSpPr>
          <p:cNvPr id="7" name="Content Placeholder 10"/>
          <p:cNvSpPr txBox="1">
            <a:spLocks/>
          </p:cNvSpPr>
          <p:nvPr/>
        </p:nvSpPr>
        <p:spPr>
          <a:xfrm>
            <a:off x="7061513" y="3950577"/>
            <a:ext cx="6100899" cy="901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>
                <a:solidFill>
                  <a:schemeClr val="tx2">
                    <a:lumMod val="25000"/>
                  </a:schemeClr>
                </a:solidFill>
              </a:rPr>
              <a:t>e</a:t>
            </a:r>
            <a:r>
              <a:rPr lang="en-US" sz="6000" b="1" dirty="0" smtClean="0">
                <a:solidFill>
                  <a:schemeClr val="tx2">
                    <a:lumMod val="25000"/>
                  </a:schemeClr>
                </a:solidFill>
              </a:rPr>
              <a:t>ach year</a:t>
            </a:r>
          </a:p>
        </p:txBody>
      </p:sp>
    </p:spTree>
    <p:extLst>
      <p:ext uri="{BB962C8B-B14F-4D97-AF65-F5344CB8AC3E}">
        <p14:creationId xmlns:p14="http://schemas.microsoft.com/office/powerpoint/2010/main" val="43058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6" grpId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0014" y="513525"/>
            <a:ext cx="7431972" cy="5955008"/>
            <a:chOff x="-1678759" y="1077242"/>
            <a:chExt cx="7431972" cy="5955008"/>
          </a:xfrm>
        </p:grpSpPr>
        <p:sp>
          <p:nvSpPr>
            <p:cNvPr id="7" name="Rounded Rectangle 6"/>
            <p:cNvSpPr/>
            <p:nvPr/>
          </p:nvSpPr>
          <p:spPr>
            <a:xfrm>
              <a:off x="-1678759" y="2481944"/>
              <a:ext cx="7431972" cy="4550306"/>
            </a:xfrm>
            <a:prstGeom prst="roundRect">
              <a:avLst>
                <a:gd name="adj" fmla="val 7165"/>
              </a:avLst>
            </a:prstGeom>
            <a:solidFill>
              <a:srgbClr val="F9F7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20" y="1680681"/>
              <a:ext cx="3032381" cy="1586811"/>
            </a:xfrm>
            <a:prstGeom prst="rect">
              <a:avLst/>
            </a:prstGeom>
          </p:spPr>
        </p:pic>
        <p:sp>
          <p:nvSpPr>
            <p:cNvPr id="9" name="Content Placeholder 10"/>
            <p:cNvSpPr txBox="1">
              <a:spLocks/>
            </p:cNvSpPr>
            <p:nvPr/>
          </p:nvSpPr>
          <p:spPr>
            <a:xfrm>
              <a:off x="235382" y="1077242"/>
              <a:ext cx="3615597" cy="529552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8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Early Stage</a:t>
              </a:r>
              <a:endParaRPr lang="th-TH" sz="48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Content Placeholder 10"/>
            <p:cNvSpPr txBox="1">
              <a:spLocks/>
            </p:cNvSpPr>
            <p:nvPr/>
          </p:nvSpPr>
          <p:spPr>
            <a:xfrm>
              <a:off x="127281" y="4333066"/>
              <a:ext cx="3819891" cy="721565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b="1" dirty="0" smtClean="0">
                  <a:solidFill>
                    <a:schemeClr val="accent1">
                      <a:lumMod val="50000"/>
                    </a:schemeClr>
                  </a:solidFill>
                </a:rPr>
                <a:t>Only ease pain</a:t>
              </a:r>
              <a:endParaRPr lang="en-US" sz="3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Content Placeholder 10"/>
            <p:cNvSpPr txBox="1">
              <a:spLocks/>
            </p:cNvSpPr>
            <p:nvPr/>
          </p:nvSpPr>
          <p:spPr>
            <a:xfrm>
              <a:off x="-501013" y="5280622"/>
              <a:ext cx="5076478" cy="762818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dirty="0" smtClean="0">
                  <a:solidFill>
                    <a:srgbClr val="7A7A7A"/>
                  </a:solidFill>
                </a:rPr>
                <a:t>Continuously taking pills for</a:t>
              </a:r>
              <a:r>
                <a:rPr lang="en-US" sz="320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3200" b="1" dirty="0" smtClean="0">
                  <a:solidFill>
                    <a:schemeClr val="accent1">
                      <a:lumMod val="50000"/>
                    </a:schemeClr>
                  </a:solidFill>
                </a:rPr>
                <a:t>long period</a:t>
              </a:r>
              <a:endParaRPr lang="en-US" sz="3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" name="Content Placeholder 10"/>
            <p:cNvSpPr txBox="1">
              <a:spLocks/>
            </p:cNvSpPr>
            <p:nvPr/>
          </p:nvSpPr>
          <p:spPr>
            <a:xfrm>
              <a:off x="127281" y="3362165"/>
              <a:ext cx="3819891" cy="530421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Taking Pills</a:t>
              </a:r>
              <a:endParaRPr lang="th-TH" sz="32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6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0014" y="513525"/>
            <a:ext cx="7431972" cy="5955008"/>
            <a:chOff x="-1678759" y="1077242"/>
            <a:chExt cx="7431972" cy="5955008"/>
          </a:xfrm>
        </p:grpSpPr>
        <p:sp>
          <p:nvSpPr>
            <p:cNvPr id="7" name="Rounded Rectangle 6"/>
            <p:cNvSpPr/>
            <p:nvPr/>
          </p:nvSpPr>
          <p:spPr>
            <a:xfrm>
              <a:off x="-1678759" y="2481944"/>
              <a:ext cx="7431972" cy="4550306"/>
            </a:xfrm>
            <a:prstGeom prst="roundRect">
              <a:avLst>
                <a:gd name="adj" fmla="val 7165"/>
              </a:avLst>
            </a:prstGeom>
            <a:solidFill>
              <a:srgbClr val="F9F7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9" name="Content Placeholder 10"/>
            <p:cNvSpPr txBox="1">
              <a:spLocks/>
            </p:cNvSpPr>
            <p:nvPr/>
          </p:nvSpPr>
          <p:spPr>
            <a:xfrm>
              <a:off x="235382" y="1077242"/>
              <a:ext cx="3615597" cy="529552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</a:pPr>
              <a:r>
                <a:rPr lang="en-US" sz="48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Final Stage</a:t>
              </a:r>
            </a:p>
          </p:txBody>
        </p:sp>
        <p:sp>
          <p:nvSpPr>
            <p:cNvPr id="11" name="Content Placeholder 10"/>
            <p:cNvSpPr txBox="1">
              <a:spLocks/>
            </p:cNvSpPr>
            <p:nvPr/>
          </p:nvSpPr>
          <p:spPr>
            <a:xfrm>
              <a:off x="-289346" y="4396314"/>
              <a:ext cx="4653145" cy="721565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</a:pPr>
              <a:r>
                <a:rPr lang="en-US" sz="3600" b="1" dirty="0">
                  <a:solidFill>
                    <a:srgbClr val="5B9BD5">
                      <a:lumMod val="50000"/>
                    </a:srgbClr>
                  </a:solidFill>
                </a:rPr>
                <a:t>Invasive open surgery</a:t>
              </a:r>
            </a:p>
          </p:txBody>
        </p:sp>
        <p:sp>
          <p:nvSpPr>
            <p:cNvPr id="12" name="Content Placeholder 10"/>
            <p:cNvSpPr txBox="1">
              <a:spLocks/>
            </p:cNvSpPr>
            <p:nvPr/>
          </p:nvSpPr>
          <p:spPr>
            <a:xfrm>
              <a:off x="-501013" y="5525231"/>
              <a:ext cx="5076478" cy="762818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Metal implant</a:t>
              </a:r>
            </a:p>
          </p:txBody>
        </p:sp>
        <p:sp>
          <p:nvSpPr>
            <p:cNvPr id="13" name="Content Placeholder 10"/>
            <p:cNvSpPr txBox="1">
              <a:spLocks/>
            </p:cNvSpPr>
            <p:nvPr/>
          </p:nvSpPr>
          <p:spPr>
            <a:xfrm>
              <a:off x="-399412" y="3277500"/>
              <a:ext cx="4873279" cy="530421"/>
            </a:xfrm>
            <a:prstGeom prst="flowChartAlternateProcess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Knee Replacement</a:t>
              </a:r>
              <a:endParaRPr lang="th-TH" sz="32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000" b="76800" l="35000" r="64375">
                        <a14:foregroundMark x1="42125" y1="60400" x2="41875" y2="49400"/>
                        <a14:foregroundMark x1="43000" y1="49600" x2="46875" y2="60400"/>
                        <a14:foregroundMark x1="53625" y1="35600" x2="54500" y2="50600"/>
                        <a14:foregroundMark x1="56875" y1="43400" x2="57250" y2="48200"/>
                        <a14:foregroundMark x1="58500" y1="42200" x2="58500" y2="44800"/>
                        <a14:foregroundMark x1="54125" y1="54200" x2="55625" y2="59800"/>
                        <a14:foregroundMark x1="40750" y1="59200" x2="40500" y2="56200"/>
                        <a14:foregroundMark x1="40250" y1="54400" x2="42625" y2="50600"/>
                        <a14:foregroundMark x1="42000" y1="48400" x2="41375" y2="3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15" t="23176" r="34232" b="25623"/>
          <a:stretch/>
        </p:blipFill>
        <p:spPr>
          <a:xfrm>
            <a:off x="5205819" y="1129466"/>
            <a:ext cx="1780363" cy="16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67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09063" y="433333"/>
            <a:ext cx="10044289" cy="6232789"/>
            <a:chOff x="-3048000" y="-1714500"/>
            <a:chExt cx="18288000" cy="10287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48000" y="-1714500"/>
              <a:ext cx="18288000" cy="10287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3750" t="84321" r="19028" b="7037"/>
            <a:stretch/>
          </p:blipFill>
          <p:spPr>
            <a:xfrm>
              <a:off x="11455400" y="6845300"/>
              <a:ext cx="3048000" cy="889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8" name="Group 7"/>
          <p:cNvGrpSpPr/>
          <p:nvPr/>
        </p:nvGrpSpPr>
        <p:grpSpPr>
          <a:xfrm>
            <a:off x="1109063" y="433332"/>
            <a:ext cx="10044289" cy="6232790"/>
            <a:chOff x="530649" y="-235744"/>
            <a:chExt cx="6908799" cy="3886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649" y="-235744"/>
              <a:ext cx="6908799" cy="3886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9893" t="77962" r="20181" b="6352"/>
            <a:stretch/>
          </p:blipFill>
          <p:spPr>
            <a:xfrm>
              <a:off x="5511800" y="2065867"/>
              <a:ext cx="1676400" cy="149013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109062" y="433330"/>
            <a:ext cx="10044289" cy="6232791"/>
            <a:chOff x="-3048000" y="-1714500"/>
            <a:chExt cx="18288000" cy="10287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48000" y="-1714500"/>
              <a:ext cx="18288000" cy="10287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79167" t="69259" r="4444" b="15926"/>
            <a:stretch/>
          </p:blipFill>
          <p:spPr>
            <a:xfrm>
              <a:off x="11582400" y="5562600"/>
              <a:ext cx="2997200" cy="248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0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42410"/>
            <a:ext cx="12192000" cy="7236374"/>
            <a:chOff x="355267" y="-42411"/>
            <a:chExt cx="11554507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1"/>
            <a:stretch/>
          </p:blipFill>
          <p:spPr>
            <a:xfrm>
              <a:off x="6112598" y="-42411"/>
              <a:ext cx="5797176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99" r="8879"/>
            <a:stretch/>
          </p:blipFill>
          <p:spPr>
            <a:xfrm>
              <a:off x="355267" y="-42411"/>
              <a:ext cx="5757331" cy="6858000"/>
            </a:xfrm>
            <a:prstGeom prst="rect">
              <a:avLst/>
            </a:prstGeom>
          </p:spPr>
        </p:pic>
        <p:sp>
          <p:nvSpPr>
            <p:cNvPr id="2" name="Flowchart: Extract 1"/>
            <p:cNvSpPr/>
            <p:nvPr/>
          </p:nvSpPr>
          <p:spPr>
            <a:xfrm>
              <a:off x="4648200" y="3630224"/>
              <a:ext cx="2667000" cy="3172168"/>
            </a:xfrm>
            <a:prstGeom prst="flowChartExtract">
              <a:avLst/>
            </a:prstGeom>
            <a:gradFill flip="none" rotWithShape="1">
              <a:gsLst>
                <a:gs pos="0">
                  <a:srgbClr val="879EB6"/>
                </a:gs>
                <a:gs pos="100000">
                  <a:srgbClr val="BAC7D4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9" name="Content Placeholder 10"/>
          <p:cNvSpPr>
            <a:spLocks noGrp="1"/>
          </p:cNvSpPr>
          <p:nvPr>
            <p:ph idx="1"/>
          </p:nvPr>
        </p:nvSpPr>
        <p:spPr>
          <a:xfrm>
            <a:off x="6806890" y="1664876"/>
            <a:ext cx="4163937" cy="4872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600" b="1" dirty="0" smtClean="0">
                <a:solidFill>
                  <a:srgbClr val="691521"/>
                </a:solidFill>
                <a:effectLst>
                  <a:glow rad="101600">
                    <a:schemeClr val="tx1">
                      <a:alpha val="62000"/>
                    </a:schemeClr>
                  </a:glow>
                </a:effectLst>
                <a:latin typeface="+mj-lt"/>
              </a:rPr>
              <a:t>Lack of </a:t>
            </a:r>
            <a:r>
              <a:rPr lang="en-US" sz="8800" b="1" dirty="0" smtClean="0">
                <a:solidFill>
                  <a:srgbClr val="691521"/>
                </a:solidFill>
                <a:effectLst>
                  <a:glow rad="101600">
                    <a:schemeClr val="tx1">
                      <a:alpha val="62000"/>
                    </a:schemeClr>
                  </a:glow>
                </a:effectLst>
                <a:latin typeface="+mj-lt"/>
              </a:rPr>
              <a:t>Cartilage</a:t>
            </a:r>
            <a:endParaRPr lang="th-TH" sz="8800" b="1" dirty="0">
              <a:solidFill>
                <a:srgbClr val="691521"/>
              </a:solidFill>
              <a:effectLst>
                <a:glow rad="101600">
                  <a:schemeClr val="tx1">
                    <a:alpha val="62000"/>
                  </a:schemeClr>
                </a:glow>
              </a:effectLst>
              <a:latin typeface="+mj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705100" y="3257550"/>
            <a:ext cx="4101790" cy="1200150"/>
          </a:xfrm>
          <a:prstGeom prst="line">
            <a:avLst/>
          </a:prstGeom>
          <a:ln w="92075">
            <a:solidFill>
              <a:srgbClr val="FFFF5B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899664" y="3575777"/>
            <a:ext cx="234686" cy="1034323"/>
          </a:xfrm>
          <a:prstGeom prst="line">
            <a:avLst/>
          </a:prstGeom>
          <a:ln w="92075">
            <a:solidFill>
              <a:srgbClr val="FFFF5B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5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47"/>
          <a:stretch/>
        </p:blipFill>
        <p:spPr>
          <a:xfrm rot="5626482">
            <a:off x="7152130" y="3580662"/>
            <a:ext cx="2360525" cy="21526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5819">
            <a:off x="5945894" y="-829855"/>
            <a:ext cx="1701154" cy="4269521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" y="-83772"/>
            <a:ext cx="5247233" cy="4853690"/>
          </a:xfrm>
        </p:spPr>
      </p:pic>
      <p:sp>
        <p:nvSpPr>
          <p:cNvPr id="7" name="TextBox 6"/>
          <p:cNvSpPr txBox="1"/>
          <p:nvPr/>
        </p:nvSpPr>
        <p:spPr>
          <a:xfrm>
            <a:off x="-13243034" y="476589"/>
            <a:ext cx="12423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A Device that </a:t>
            </a:r>
            <a:r>
              <a:rPr lang="en-US" sz="4400" dirty="0" smtClean="0">
                <a:solidFill>
                  <a:srgbClr val="BF4141"/>
                </a:solidFill>
              </a:rPr>
              <a:t>increases the quality 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of cultured cartilage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9981412" y="3018767"/>
            <a:ext cx="8987451" cy="2721536"/>
            <a:chOff x="2953538" y="2596736"/>
            <a:chExt cx="8987451" cy="272153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34" t="61994" r="13149" b="12488"/>
            <a:stretch/>
          </p:blipFill>
          <p:spPr>
            <a:xfrm>
              <a:off x="6458894" y="2928299"/>
              <a:ext cx="2098308" cy="18961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6" name="Group 5"/>
            <p:cNvGrpSpPr/>
            <p:nvPr/>
          </p:nvGrpSpPr>
          <p:grpSpPr>
            <a:xfrm>
              <a:off x="3548436" y="2596736"/>
              <a:ext cx="1669281" cy="2721536"/>
              <a:chOff x="3473657" y="952823"/>
              <a:chExt cx="1669281" cy="272153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68" t="7493" r="23960" b="55882"/>
              <a:stretch/>
            </p:blipFill>
            <p:spPr>
              <a:xfrm>
                <a:off x="4074534" y="952823"/>
                <a:ext cx="1068404" cy="272153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86" t="19174" r="5242" b="68964"/>
              <a:stretch/>
            </p:blipFill>
            <p:spPr>
              <a:xfrm>
                <a:off x="3473657" y="974027"/>
                <a:ext cx="1068404" cy="88142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" t="-471" r="33299" b="471"/>
            <a:stretch/>
          </p:blipFill>
          <p:spPr>
            <a:xfrm>
              <a:off x="9552537" y="2763278"/>
              <a:ext cx="2388452" cy="2388452"/>
            </a:xfrm>
            <a:prstGeom prst="rect">
              <a:avLst/>
            </a:prstGeom>
          </p:spPr>
        </p:pic>
        <p:sp>
          <p:nvSpPr>
            <p:cNvPr id="21" name="Down Arrow 20"/>
            <p:cNvSpPr/>
            <p:nvPr/>
          </p:nvSpPr>
          <p:spPr>
            <a:xfrm rot="16200000">
              <a:off x="3263117" y="3402028"/>
              <a:ext cx="491791" cy="1110950"/>
            </a:xfrm>
            <a:prstGeom prst="downArrow">
              <a:avLst>
                <a:gd name="adj1" fmla="val 47644"/>
                <a:gd name="adj2" fmla="val 67724"/>
              </a:avLst>
            </a:prstGeom>
            <a:solidFill>
              <a:srgbClr val="AC9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5657524" y="3402028"/>
              <a:ext cx="491791" cy="1110950"/>
            </a:xfrm>
            <a:prstGeom prst="downArrow">
              <a:avLst>
                <a:gd name="adj1" fmla="val 47644"/>
                <a:gd name="adj2" fmla="val 67724"/>
              </a:avLst>
            </a:prstGeom>
            <a:solidFill>
              <a:srgbClr val="AC9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Down Arrow 22"/>
            <p:cNvSpPr/>
            <p:nvPr/>
          </p:nvSpPr>
          <p:spPr>
            <a:xfrm rot="16200000">
              <a:off x="8708888" y="3402028"/>
              <a:ext cx="491791" cy="1110950"/>
            </a:xfrm>
            <a:prstGeom prst="downArrow">
              <a:avLst>
                <a:gd name="adj1" fmla="val 47644"/>
                <a:gd name="adj2" fmla="val 67724"/>
              </a:avLst>
            </a:prstGeom>
            <a:solidFill>
              <a:srgbClr val="AC9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4" name="Oval 23"/>
          <p:cNvSpPr/>
          <p:nvPr/>
        </p:nvSpPr>
        <p:spPr>
          <a:xfrm>
            <a:off x="456881" y="3846159"/>
            <a:ext cx="939926" cy="893700"/>
          </a:xfrm>
          <a:prstGeom prst="ellipse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1</a:t>
            </a:r>
            <a:endParaRPr lang="th-TH" sz="6000" dirty="0"/>
          </a:p>
        </p:txBody>
      </p:sp>
      <p:sp>
        <p:nvSpPr>
          <p:cNvPr id="25" name="Oval 24"/>
          <p:cNvSpPr/>
          <p:nvPr/>
        </p:nvSpPr>
        <p:spPr>
          <a:xfrm>
            <a:off x="-8611682" y="5869920"/>
            <a:ext cx="587141" cy="558265"/>
          </a:xfrm>
          <a:prstGeom prst="ellipse">
            <a:avLst/>
          </a:prstGeom>
          <a:solidFill>
            <a:srgbClr val="AC9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th-TH" dirty="0"/>
          </a:p>
        </p:txBody>
      </p:sp>
      <p:sp>
        <p:nvSpPr>
          <p:cNvPr id="26" name="Oval 25"/>
          <p:cNvSpPr/>
          <p:nvPr/>
        </p:nvSpPr>
        <p:spPr>
          <a:xfrm>
            <a:off x="-5662674" y="5898796"/>
            <a:ext cx="587141" cy="558265"/>
          </a:xfrm>
          <a:prstGeom prst="ellipse">
            <a:avLst/>
          </a:prstGeom>
          <a:solidFill>
            <a:srgbClr val="AC9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th-TH" dirty="0"/>
          </a:p>
        </p:txBody>
      </p:sp>
      <p:sp>
        <p:nvSpPr>
          <p:cNvPr id="27" name="Oval 26"/>
          <p:cNvSpPr/>
          <p:nvPr/>
        </p:nvSpPr>
        <p:spPr>
          <a:xfrm>
            <a:off x="-2481758" y="5898796"/>
            <a:ext cx="587141" cy="558265"/>
          </a:xfrm>
          <a:prstGeom prst="ellipse">
            <a:avLst/>
          </a:prstGeom>
          <a:solidFill>
            <a:srgbClr val="AC9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th-TH" dirty="0"/>
          </a:p>
        </p:txBody>
      </p:sp>
      <p:sp>
        <p:nvSpPr>
          <p:cNvPr id="29" name="Down Arrow 28"/>
          <p:cNvSpPr/>
          <p:nvPr/>
        </p:nvSpPr>
        <p:spPr>
          <a:xfrm>
            <a:off x="-8598357" y="1807599"/>
            <a:ext cx="693843" cy="1070949"/>
          </a:xfrm>
          <a:prstGeom prst="downArrow">
            <a:avLst>
              <a:gd name="adj1" fmla="val 47644"/>
              <a:gd name="adj2" fmla="val 67724"/>
            </a:avLst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Rectangle 29"/>
          <p:cNvSpPr/>
          <p:nvPr/>
        </p:nvSpPr>
        <p:spPr>
          <a:xfrm>
            <a:off x="-9165674" y="2878548"/>
            <a:ext cx="1694283" cy="3979452"/>
          </a:xfrm>
          <a:prstGeom prst="rect">
            <a:avLst/>
          </a:prstGeom>
          <a:noFill/>
          <a:ln w="57150">
            <a:solidFill>
              <a:srgbClr val="8203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20426" y="2394230"/>
            <a:ext cx="1844382" cy="4545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6994" y="485506"/>
            <a:ext cx="3402851" cy="355619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47"/>
          <a:stretch/>
        </p:blipFill>
        <p:spPr>
          <a:xfrm rot="5626482">
            <a:off x="7152131" y="3591922"/>
            <a:ext cx="2360525" cy="215264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7507771" y="5246507"/>
            <a:ext cx="939926" cy="893700"/>
          </a:xfrm>
          <a:prstGeom prst="ellipse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2</a:t>
            </a:r>
            <a:endParaRPr lang="th-TH" sz="6000" dirty="0"/>
          </a:p>
        </p:txBody>
      </p:sp>
      <p:sp>
        <p:nvSpPr>
          <p:cNvPr id="33" name="Oval 32"/>
          <p:cNvSpPr/>
          <p:nvPr/>
        </p:nvSpPr>
        <p:spPr>
          <a:xfrm>
            <a:off x="9923098" y="2525982"/>
            <a:ext cx="939926" cy="893700"/>
          </a:xfrm>
          <a:prstGeom prst="ellipse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3</a:t>
            </a:r>
            <a:endParaRPr lang="th-TH" sz="6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5819">
            <a:off x="5945895" y="-818595"/>
            <a:ext cx="1701154" cy="4269521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386629" y="1032324"/>
            <a:ext cx="939926" cy="893700"/>
          </a:xfrm>
          <a:prstGeom prst="ellipse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4</a:t>
            </a:r>
          </a:p>
        </p:txBody>
      </p:sp>
      <p:sp>
        <p:nvSpPr>
          <p:cNvPr id="35" name="Content Placeholder 10"/>
          <p:cNvSpPr txBox="1">
            <a:spLocks/>
          </p:cNvSpPr>
          <p:nvPr/>
        </p:nvSpPr>
        <p:spPr>
          <a:xfrm>
            <a:off x="1041622" y="3912911"/>
            <a:ext cx="3014816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Collecting Patient Cell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6" name="Content Placeholder 10"/>
          <p:cNvSpPr txBox="1">
            <a:spLocks/>
          </p:cNvSpPr>
          <p:nvPr/>
        </p:nvSpPr>
        <p:spPr>
          <a:xfrm>
            <a:off x="8206799" y="5479217"/>
            <a:ext cx="2993580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Culturing Cell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45" name="Content Placeholder 1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" y="-83772"/>
            <a:ext cx="5247233" cy="4853690"/>
          </a:xfrm>
          <a:prstGeom prst="rect">
            <a:avLst/>
          </a:prstGeom>
        </p:spPr>
      </p:pic>
      <p:sp>
        <p:nvSpPr>
          <p:cNvPr id="37" name="Content Placeholder 10"/>
          <p:cNvSpPr txBox="1">
            <a:spLocks/>
          </p:cNvSpPr>
          <p:nvPr/>
        </p:nvSpPr>
        <p:spPr>
          <a:xfrm>
            <a:off x="8896271" y="3511649"/>
            <a:ext cx="2993580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Creating Tissue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8" name="Content Placeholder 10"/>
          <p:cNvSpPr txBox="1">
            <a:spLocks/>
          </p:cNvSpPr>
          <p:nvPr/>
        </p:nvSpPr>
        <p:spPr>
          <a:xfrm>
            <a:off x="5927560" y="1007242"/>
            <a:ext cx="2570674" cy="529552"/>
          </a:xfrm>
          <a:prstGeom prst="flowChartAlternateProcess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chemeClr val="tx2">
                    <a:lumMod val="25000"/>
                  </a:schemeClr>
                </a:solidFill>
              </a:rPr>
              <a:t>Attach To Patient</a:t>
            </a:r>
            <a:endParaRPr lang="th-TH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6606">
            <a:off x="3892534" y="3083492"/>
            <a:ext cx="1701154" cy="304463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6001802" y="2427009"/>
            <a:ext cx="1844382" cy="454500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7626994" y="485506"/>
            <a:ext cx="3402851" cy="355619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6606">
            <a:off x="3892535" y="3094752"/>
            <a:ext cx="1701154" cy="304463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396807" y="2525982"/>
            <a:ext cx="2659631" cy="492785"/>
          </a:xfrm>
          <a:prstGeom prst="straightConnector1">
            <a:avLst/>
          </a:prstGeom>
          <a:ln w="1111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396807" y="2525982"/>
            <a:ext cx="2900678" cy="542272"/>
          </a:xfrm>
          <a:prstGeom prst="straightConnector1">
            <a:avLst/>
          </a:prstGeom>
          <a:ln w="1111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1669</TotalTime>
  <Words>295</Words>
  <Application>Microsoft Office PowerPoint</Application>
  <PresentationFormat>Widescreen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Angsana New</vt:lpstr>
      <vt:lpstr>Arial</vt:lpstr>
      <vt:lpstr>Browallia New</vt:lpstr>
      <vt:lpstr>Calibri</vt:lpstr>
      <vt:lpstr>Calibri Light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Treatment for Each Stage</vt:lpstr>
      <vt:lpstr>Where are we now?</vt:lpstr>
      <vt:lpstr>PowerPoint Presentation</vt:lpstr>
      <vt:lpstr>Collaborator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WINDOWS</cp:lastModifiedBy>
  <cp:revision>339</cp:revision>
  <dcterms:created xsi:type="dcterms:W3CDTF">2018-05-27T13:09:21Z</dcterms:created>
  <dcterms:modified xsi:type="dcterms:W3CDTF">2018-06-23T15:59:10Z</dcterms:modified>
</cp:coreProperties>
</file>